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9"/>
  </p:handoutMasterIdLst>
  <p:sldIdLst>
    <p:sldId id="256" r:id="rId2"/>
    <p:sldId id="268" r:id="rId3"/>
    <p:sldId id="257" r:id="rId4"/>
    <p:sldId id="270" r:id="rId5"/>
    <p:sldId id="271" r:id="rId6"/>
    <p:sldId id="272" r:id="rId7"/>
    <p:sldId id="273" r:id="rId8"/>
    <p:sldId id="276" r:id="rId9"/>
    <p:sldId id="258" r:id="rId10"/>
    <p:sldId id="260" r:id="rId11"/>
    <p:sldId id="259" r:id="rId12"/>
    <p:sldId id="262" r:id="rId13"/>
    <p:sldId id="274" r:id="rId14"/>
    <p:sldId id="265" r:id="rId15"/>
    <p:sldId id="275" r:id="rId16"/>
    <p:sldId id="266" r:id="rId17"/>
    <p:sldId id="267" r:id="rId18"/>
  </p:sldIdLst>
  <p:sldSz cx="9144000" cy="6858000" type="screen4x3"/>
  <p:notesSz cx="9144000" cy="69802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032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9012"/>
          </a:xfrm>
          <a:prstGeom prst="rect">
            <a:avLst/>
          </a:prstGeom>
        </p:spPr>
        <p:txBody>
          <a:bodyPr vert="horz" lIns="92133" tIns="46067" rIns="92133" bIns="4606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9012"/>
          </a:xfrm>
          <a:prstGeom prst="rect">
            <a:avLst/>
          </a:prstGeom>
        </p:spPr>
        <p:txBody>
          <a:bodyPr vert="horz" lIns="92133" tIns="46067" rIns="92133" bIns="46067" rtlCol="0"/>
          <a:lstStyle>
            <a:lvl1pPr algn="r">
              <a:defRPr sz="1200"/>
            </a:lvl1pPr>
          </a:lstStyle>
          <a:p>
            <a:fld id="{07D87916-04A1-4109-9D8F-10CF7D0F8524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30015"/>
            <a:ext cx="3962400" cy="349012"/>
          </a:xfrm>
          <a:prstGeom prst="rect">
            <a:avLst/>
          </a:prstGeom>
        </p:spPr>
        <p:txBody>
          <a:bodyPr vert="horz" lIns="92133" tIns="46067" rIns="92133" bIns="4606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630015"/>
            <a:ext cx="3962400" cy="349012"/>
          </a:xfrm>
          <a:prstGeom prst="rect">
            <a:avLst/>
          </a:prstGeom>
        </p:spPr>
        <p:txBody>
          <a:bodyPr vert="horz" lIns="92133" tIns="46067" rIns="92133" bIns="46067" rtlCol="0" anchor="b"/>
          <a:lstStyle>
            <a:lvl1pPr algn="r">
              <a:defRPr sz="1200"/>
            </a:lvl1pPr>
          </a:lstStyle>
          <a:p>
            <a:fld id="{123A0CBD-0564-4C3C-97A6-FB6DC93AA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337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C7149-64E3-407F-BC49-EC3CA746EB39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2DC0B-FE4B-464A-9412-FC5A59EE9B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C7149-64E3-407F-BC49-EC3CA746EB39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2DC0B-FE4B-464A-9412-FC5A59EE9B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C7149-64E3-407F-BC49-EC3CA746EB39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2DC0B-FE4B-464A-9412-FC5A59EE9B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C7149-64E3-407F-BC49-EC3CA746EB39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2DC0B-FE4B-464A-9412-FC5A59EE9B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C7149-64E3-407F-BC49-EC3CA746EB39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2DC0B-FE4B-464A-9412-FC5A59EE9B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C7149-64E3-407F-BC49-EC3CA746EB39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2DC0B-FE4B-464A-9412-FC5A59EE9B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C7149-64E3-407F-BC49-EC3CA746EB39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2DC0B-FE4B-464A-9412-FC5A59EE9B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C7149-64E3-407F-BC49-EC3CA746EB39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2DC0B-FE4B-464A-9412-FC5A59EE9B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C7149-64E3-407F-BC49-EC3CA746EB39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2DC0B-FE4B-464A-9412-FC5A59EE9B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C7149-64E3-407F-BC49-EC3CA746EB39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2DC0B-FE4B-464A-9412-FC5A59EE9B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C7149-64E3-407F-BC49-EC3CA746EB39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0D2DC0B-FE4B-464A-9412-FC5A59EE9BF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09C7149-64E3-407F-BC49-EC3CA746EB39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0D2DC0B-FE4B-464A-9412-FC5A59EE9BF9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4793" y="533400"/>
            <a:ext cx="7851648" cy="10668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The Outcomes of WWII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5000"/>
            <a:ext cx="3828585" cy="3924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905000"/>
            <a:ext cx="3242441" cy="38751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943600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sz="3200" dirty="0" smtClean="0"/>
              <a:t>The </a:t>
            </a:r>
            <a:r>
              <a:rPr lang="en-US" sz="3200" dirty="0" smtClean="0">
                <a:solidFill>
                  <a:srgbClr val="FFC000"/>
                </a:solidFill>
              </a:rPr>
              <a:t>US wanted a democratic world led by the US! </a:t>
            </a:r>
          </a:p>
          <a:p>
            <a:pPr lvl="1"/>
            <a:r>
              <a:rPr lang="en-US" sz="3200" dirty="0" smtClean="0">
                <a:solidFill>
                  <a:srgbClr val="FFC000"/>
                </a:solidFill>
              </a:rPr>
              <a:t>USSR wanted to spread Communism </a:t>
            </a:r>
            <a:r>
              <a:rPr lang="en-US" sz="3200" dirty="0" smtClean="0"/>
              <a:t>to other nations and lead them!</a:t>
            </a:r>
          </a:p>
          <a:p>
            <a:pPr lvl="1"/>
            <a:endParaRPr lang="en-US" sz="3200" dirty="0"/>
          </a:p>
          <a:p>
            <a:pPr lvl="1"/>
            <a:endParaRPr lang="en-US" sz="3200" dirty="0" smtClean="0"/>
          </a:p>
          <a:p>
            <a:pPr lvl="1"/>
            <a:endParaRPr lang="en-US" sz="3200" dirty="0"/>
          </a:p>
          <a:p>
            <a:pPr lvl="1"/>
            <a:endParaRPr lang="en-US" sz="3200" dirty="0" smtClean="0"/>
          </a:p>
          <a:p>
            <a:pPr lvl="1"/>
            <a:endParaRPr lang="en-US" sz="3200" dirty="0" smtClean="0"/>
          </a:p>
          <a:p>
            <a:pPr lvl="1"/>
            <a:endParaRPr lang="en-US" sz="3200" dirty="0"/>
          </a:p>
          <a:p>
            <a:pPr lvl="1"/>
            <a:endParaRPr lang="en-US" sz="3200" dirty="0" smtClean="0"/>
          </a:p>
          <a:p>
            <a:pPr lvl="1"/>
            <a:endParaRPr lang="en-US" sz="3200" dirty="0"/>
          </a:p>
          <a:p>
            <a:pPr lvl="1"/>
            <a:r>
              <a:rPr lang="en-US" sz="3200" dirty="0" smtClean="0"/>
              <a:t>This became known as </a:t>
            </a:r>
            <a:r>
              <a:rPr lang="en-US" sz="3200" dirty="0" smtClean="0">
                <a:solidFill>
                  <a:srgbClr val="FFC000"/>
                </a:solidFill>
              </a:rPr>
              <a:t>The Cold War</a:t>
            </a:r>
            <a:r>
              <a:rPr lang="en-US" sz="3200" dirty="0" smtClean="0"/>
              <a:t>!</a:t>
            </a:r>
          </a:p>
          <a:p>
            <a:pPr>
              <a:buFont typeface="Wingdings" pitchFamily="2" charset="2"/>
              <a:buNone/>
            </a:pPr>
            <a:endParaRPr lang="en-US" sz="2800" b="1" u="sng" dirty="0" smtClean="0">
              <a:latin typeface="Arial" pitchFamily="34" charset="0"/>
            </a:endParaRPr>
          </a:p>
          <a:p>
            <a:pPr>
              <a:buFont typeface="Wingdings" pitchFamily="2" charset="2"/>
              <a:buNone/>
            </a:pPr>
            <a:endParaRPr lang="en-US" sz="2800" b="1" u="sng" dirty="0" smtClean="0">
              <a:latin typeface="Arial" pitchFamily="34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590800"/>
            <a:ext cx="5181600" cy="31377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33475" y="457200"/>
            <a:ext cx="8229600" cy="8961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dirty="0" smtClean="0"/>
              <a:t>The Nuremberg Trials</a:t>
            </a:r>
            <a:r>
              <a:rPr lang="en-US" sz="5400" dirty="0" smtClean="0"/>
              <a:t/>
            </a:r>
            <a:br>
              <a:rPr lang="en-US" sz="54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0" y="1143000"/>
            <a:ext cx="5228897" cy="5486400"/>
          </a:xfrm>
        </p:spPr>
        <p:txBody>
          <a:bodyPr>
            <a:noAutofit/>
          </a:bodyPr>
          <a:lstStyle/>
          <a:p>
            <a:pPr lvl="2"/>
            <a:r>
              <a:rPr lang="en-US" sz="3200" dirty="0" smtClean="0"/>
              <a:t>Military tribunal (</a:t>
            </a:r>
            <a:r>
              <a:rPr lang="en-US" sz="3200" dirty="0" smtClean="0">
                <a:solidFill>
                  <a:srgbClr val="FFC000"/>
                </a:solidFill>
              </a:rPr>
              <a:t>court</a:t>
            </a:r>
            <a:r>
              <a:rPr lang="en-US" sz="3200" dirty="0" smtClean="0"/>
              <a:t>) set up </a:t>
            </a:r>
            <a:r>
              <a:rPr lang="en-US" sz="3200" dirty="0" smtClean="0">
                <a:solidFill>
                  <a:srgbClr val="FFC000"/>
                </a:solidFill>
              </a:rPr>
              <a:t>to put Nazi leaders on trial for war crimes</a:t>
            </a:r>
          </a:p>
          <a:p>
            <a:pPr lvl="2"/>
            <a:r>
              <a:rPr lang="en-US" sz="3200" dirty="0" smtClean="0"/>
              <a:t>Charged with </a:t>
            </a:r>
            <a:r>
              <a:rPr lang="en-US" sz="3200" dirty="0" smtClean="0">
                <a:solidFill>
                  <a:srgbClr val="FFC000"/>
                </a:solidFill>
              </a:rPr>
              <a:t>“crimes against humanity” </a:t>
            </a:r>
            <a:br>
              <a:rPr lang="en-US" sz="3200" dirty="0" smtClean="0">
                <a:solidFill>
                  <a:srgbClr val="FFC000"/>
                </a:solidFill>
              </a:rPr>
            </a:br>
            <a:r>
              <a:rPr lang="en-US" sz="3200" dirty="0" smtClean="0"/>
              <a:t>(the murder of millions people</a:t>
            </a:r>
          </a:p>
          <a:p>
            <a:pPr lvl="2"/>
            <a:r>
              <a:rPr lang="en-US" sz="3200" dirty="0" smtClean="0"/>
              <a:t>1946- 12 Nazi leaders were sentenced to death</a:t>
            </a:r>
          </a:p>
        </p:txBody>
      </p:sp>
      <p:pic>
        <p:nvPicPr>
          <p:cNvPr id="5" name="Picture 5" descr="nuremberg-tria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09800"/>
            <a:ext cx="4243475" cy="31728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82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Creation of The United 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5638800" cy="48387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b="1" dirty="0" smtClean="0">
                <a:solidFill>
                  <a:srgbClr val="FFC000"/>
                </a:solidFill>
                <a:latin typeface="+mj-lt"/>
              </a:rPr>
              <a:t>Replaced the League of Nations!</a:t>
            </a:r>
          </a:p>
          <a:p>
            <a:pPr>
              <a:lnSpc>
                <a:spcPct val="90000"/>
              </a:lnSpc>
            </a:pPr>
            <a:r>
              <a:rPr lang="en-US" sz="3200" b="1" dirty="0" smtClean="0">
                <a:solidFill>
                  <a:srgbClr val="FFC000"/>
                </a:solidFill>
                <a:latin typeface="+mj-lt"/>
              </a:rPr>
              <a:t>Peace-Keeping organization…with a military!</a:t>
            </a:r>
          </a:p>
          <a:p>
            <a:pPr>
              <a:lnSpc>
                <a:spcPct val="90000"/>
              </a:lnSpc>
            </a:pPr>
            <a:r>
              <a:rPr lang="en-US" sz="3200" b="1" dirty="0" smtClean="0">
                <a:latin typeface="+mj-lt"/>
              </a:rPr>
              <a:t>Also has a </a:t>
            </a:r>
            <a:r>
              <a:rPr lang="en-US" sz="3200" b="1" dirty="0" smtClean="0">
                <a:solidFill>
                  <a:srgbClr val="FFC000"/>
                </a:solidFill>
                <a:latin typeface="+mj-lt"/>
              </a:rPr>
              <a:t>Security Council</a:t>
            </a:r>
            <a:r>
              <a:rPr lang="en-US" sz="3200" b="1" dirty="0" smtClean="0">
                <a:latin typeface="+mj-lt"/>
              </a:rPr>
              <a:t>: makes decisions on when to use the UN</a:t>
            </a:r>
          </a:p>
          <a:p>
            <a:pPr lvl="1">
              <a:lnSpc>
                <a:spcPct val="90000"/>
              </a:lnSpc>
            </a:pPr>
            <a:r>
              <a:rPr lang="en-US" sz="3200" b="1" dirty="0" smtClean="0">
                <a:solidFill>
                  <a:srgbClr val="FFC000"/>
                </a:solidFill>
                <a:latin typeface="+mj-lt"/>
              </a:rPr>
              <a:t>Members: The U.S., Great Britain, France, China, and the Soviet Union</a:t>
            </a:r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4648200"/>
            <a:ext cx="8229600" cy="2209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640" y="3637728"/>
            <a:ext cx="3447636" cy="3171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Germany Split in two!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271755"/>
            <a:ext cx="6172200" cy="4329421"/>
          </a:xfrm>
        </p:spPr>
      </p:pic>
    </p:spTree>
    <p:extLst>
      <p:ext uri="{BB962C8B-B14F-4D97-AF65-F5344CB8AC3E}">
        <p14:creationId xmlns:p14="http://schemas.microsoft.com/office/powerpoint/2010/main" val="115952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TWO GERMANYS!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88392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West Germany was </a:t>
            </a:r>
            <a:r>
              <a:rPr lang="en-US" sz="3200" dirty="0" smtClean="0">
                <a:solidFill>
                  <a:srgbClr val="FFC000"/>
                </a:solidFill>
              </a:rPr>
              <a:t>Democratic</a:t>
            </a:r>
          </a:p>
          <a:p>
            <a:r>
              <a:rPr lang="en-US" sz="3200" dirty="0" smtClean="0"/>
              <a:t>East Germany was 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Communist</a:t>
            </a:r>
          </a:p>
          <a:p>
            <a:r>
              <a:rPr lang="en-US" sz="3200" dirty="0" smtClean="0"/>
              <a:t>The Capital: </a:t>
            </a:r>
            <a:r>
              <a:rPr lang="en-US" sz="3200" dirty="0" smtClean="0">
                <a:solidFill>
                  <a:srgbClr val="FFC000"/>
                </a:solidFill>
              </a:rPr>
              <a:t>Berlin was located in East Germany</a:t>
            </a:r>
          </a:p>
          <a:p>
            <a:pPr lvl="1"/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The Allies divided Berlin into West and East as well!</a:t>
            </a:r>
          </a:p>
          <a:p>
            <a:r>
              <a:rPr lang="en-US" sz="3200" dirty="0" smtClean="0">
                <a:solidFill>
                  <a:srgbClr val="FFC000"/>
                </a:solidFill>
              </a:rPr>
              <a:t>Stalin</a:t>
            </a:r>
            <a:r>
              <a:rPr lang="en-US" sz="3200" dirty="0" smtClean="0"/>
              <a:t> controlled East Germany and East Berlin</a:t>
            </a:r>
          </a:p>
          <a:p>
            <a:r>
              <a:rPr lang="en-US" sz="3200" dirty="0" smtClean="0"/>
              <a:t>The </a:t>
            </a:r>
            <a:r>
              <a:rPr lang="en-US" sz="3200" dirty="0" smtClean="0">
                <a:solidFill>
                  <a:srgbClr val="FFC000"/>
                </a:solidFill>
              </a:rPr>
              <a:t>U.S., France, and Great Britain </a:t>
            </a:r>
            <a:r>
              <a:rPr lang="en-US" sz="3200" dirty="0" smtClean="0"/>
              <a:t>occupied West Germany and West Berlin</a:t>
            </a:r>
          </a:p>
          <a:p>
            <a:r>
              <a:rPr lang="en-US" sz="3200" dirty="0" smtClean="0"/>
              <a:t>Germany and Berlin divided among the 4 Allied Powers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1600"/>
            <a:ext cx="8502748" cy="4696619"/>
          </a:xfrm>
        </p:spPr>
      </p:pic>
    </p:spTree>
    <p:extLst>
      <p:ext uri="{BB962C8B-B14F-4D97-AF65-F5344CB8AC3E}">
        <p14:creationId xmlns:p14="http://schemas.microsoft.com/office/powerpoint/2010/main" val="241673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Japan Occupied!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5334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b="1" dirty="0" smtClean="0"/>
              <a:t>U.S. </a:t>
            </a:r>
            <a:r>
              <a:rPr lang="en-US" sz="3200" b="1" dirty="0" smtClean="0">
                <a:solidFill>
                  <a:srgbClr val="FFC000"/>
                </a:solidFill>
              </a:rPr>
              <a:t>occupation of Japan under Douglas MacArthur’s </a:t>
            </a:r>
            <a:r>
              <a:rPr lang="en-US" sz="3200" b="1" dirty="0" smtClean="0"/>
              <a:t>administration </a:t>
            </a:r>
          </a:p>
          <a:p>
            <a:pPr>
              <a:lnSpc>
                <a:spcPct val="90000"/>
              </a:lnSpc>
            </a:pPr>
            <a:r>
              <a:rPr lang="en-US" sz="3200" b="1" dirty="0" smtClean="0"/>
              <a:t>Japan became a Democracy (</a:t>
            </a:r>
            <a:r>
              <a:rPr lang="en-US" sz="3200" b="1" dirty="0" smtClean="0">
                <a:solidFill>
                  <a:srgbClr val="FFC000"/>
                </a:solidFill>
              </a:rPr>
              <a:t>Constitutional Monarchy</a:t>
            </a:r>
            <a:r>
              <a:rPr lang="en-US" sz="3200" b="1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en-US" sz="3200" b="1" dirty="0" smtClean="0"/>
              <a:t>U.S. helped to develop Japan’s economy and rebuild</a:t>
            </a:r>
          </a:p>
          <a:p>
            <a:pPr>
              <a:lnSpc>
                <a:spcPct val="9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Japan’s military was eliminated!</a:t>
            </a:r>
            <a:r>
              <a:rPr lang="en-US" sz="3200" b="1" dirty="0" smtClean="0"/>
              <a:t>  </a:t>
            </a:r>
          </a:p>
          <a:p>
            <a:pPr lvl="1">
              <a:lnSpc>
                <a:spcPct val="90000"/>
              </a:lnSpc>
            </a:pPr>
            <a:r>
              <a:rPr lang="en-US" sz="2800" b="1" dirty="0" smtClean="0"/>
              <a:t>Today, the U.S. provides Japan’s security</a:t>
            </a:r>
          </a:p>
          <a:p>
            <a:pPr lvl="1">
              <a:lnSpc>
                <a:spcPct val="90000"/>
              </a:lnSpc>
            </a:pPr>
            <a:r>
              <a:rPr lang="en-US" sz="2800" b="1" dirty="0" smtClean="0"/>
              <a:t>Today, Japan is a wealthy nation in Asia!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Universal Declaration of Human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962400"/>
          </a:xfrm>
        </p:spPr>
        <p:txBody>
          <a:bodyPr/>
          <a:lstStyle/>
          <a:p>
            <a:r>
              <a:rPr lang="en-US" sz="3200" dirty="0" smtClean="0">
                <a:solidFill>
                  <a:srgbClr val="FFC000"/>
                </a:solidFill>
              </a:rPr>
              <a:t>Written by the United Nations</a:t>
            </a:r>
          </a:p>
          <a:p>
            <a:r>
              <a:rPr lang="en-US" sz="3200" dirty="0" smtClean="0"/>
              <a:t>Establishes </a:t>
            </a:r>
            <a:r>
              <a:rPr lang="en-US" sz="3200" dirty="0" smtClean="0">
                <a:solidFill>
                  <a:srgbClr val="FFC000"/>
                </a:solidFill>
              </a:rPr>
              <a:t>basic rights </a:t>
            </a:r>
            <a:r>
              <a:rPr lang="en-US" sz="3200" dirty="0" smtClean="0"/>
              <a:t>and </a:t>
            </a:r>
            <a:r>
              <a:rPr lang="en-US" sz="3200" dirty="0" smtClean="0">
                <a:solidFill>
                  <a:srgbClr val="FFC000"/>
                </a:solidFill>
              </a:rPr>
              <a:t>freedoms</a:t>
            </a:r>
            <a:r>
              <a:rPr lang="en-US" sz="3200" dirty="0" smtClean="0"/>
              <a:t> for </a:t>
            </a:r>
            <a:r>
              <a:rPr lang="en-US" sz="3200" dirty="0" smtClean="0">
                <a:solidFill>
                  <a:srgbClr val="FFC000"/>
                </a:solidFill>
              </a:rPr>
              <a:t>ALL human beings </a:t>
            </a:r>
          </a:p>
          <a:p>
            <a:r>
              <a:rPr lang="en-US" sz="3200" dirty="0" smtClean="0"/>
              <a:t>Also creates a </a:t>
            </a:r>
            <a:r>
              <a:rPr lang="en-US" sz="3200" dirty="0" smtClean="0">
                <a:solidFill>
                  <a:srgbClr val="FFC000"/>
                </a:solidFill>
              </a:rPr>
              <a:t>Code of Conduct </a:t>
            </a:r>
            <a:r>
              <a:rPr lang="en-US" sz="3200" dirty="0" smtClean="0"/>
              <a:t>for the </a:t>
            </a:r>
            <a:r>
              <a:rPr lang="en-US" sz="3200" dirty="0" smtClean="0">
                <a:solidFill>
                  <a:srgbClr val="FFC000"/>
                </a:solidFill>
              </a:rPr>
              <a:t>treatment of people </a:t>
            </a:r>
            <a:r>
              <a:rPr lang="en-US" sz="3200" dirty="0" smtClean="0"/>
              <a:t>under the protection of their government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GENOCIDE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35480"/>
            <a:ext cx="4876800" cy="461772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C000"/>
                </a:solidFill>
              </a:rPr>
              <a:t>The systematic and purposeful destruction of a racial, political, religious or ethnic group</a:t>
            </a:r>
          </a:p>
          <a:p>
            <a:r>
              <a:rPr lang="en-US" sz="3200" dirty="0" smtClean="0"/>
              <a:t>The FINAL SOLUTION targeted </a:t>
            </a:r>
            <a:r>
              <a:rPr lang="en-US" sz="3200" dirty="0" smtClean="0">
                <a:solidFill>
                  <a:srgbClr val="FFC000"/>
                </a:solidFill>
              </a:rPr>
              <a:t>Jews, Gypsies, the Handicapped, and other groups the Nazis considered “inferior”</a:t>
            </a:r>
            <a:endParaRPr lang="en-US" sz="3200" dirty="0">
              <a:solidFill>
                <a:srgbClr val="FFC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713" y="228600"/>
            <a:ext cx="4182287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48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90600"/>
            <a:ext cx="8839200" cy="5867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Besides the Holocaust, there are other examples of </a:t>
            </a:r>
            <a:r>
              <a:rPr lang="en-US" sz="3200" dirty="0"/>
              <a:t>G</a:t>
            </a:r>
            <a:r>
              <a:rPr lang="en-US" sz="3200" dirty="0" smtClean="0"/>
              <a:t>enocide: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C000"/>
                </a:solidFill>
              </a:rPr>
              <a:t>The Armenian Genocide (1915)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marL="393192" lvl="1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048000"/>
            <a:ext cx="4890883" cy="3506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533400"/>
            <a:ext cx="8229600" cy="1143000"/>
          </a:xfrm>
        </p:spPr>
        <p:txBody>
          <a:bodyPr/>
          <a:lstStyle/>
          <a:p>
            <a:r>
              <a:rPr lang="en-US" dirty="0" smtClean="0"/>
              <a:t>Armenian Genocide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C000"/>
                </a:solidFill>
              </a:rPr>
              <a:t>1.5 Million Armenians killed by the Ottoman Empire (Turks) during WWI</a:t>
            </a:r>
          </a:p>
          <a:p>
            <a:r>
              <a:rPr lang="en-US" sz="3200" dirty="0" smtClean="0"/>
              <a:t>The Armenians were an ethnic minority living inside Turkey.</a:t>
            </a:r>
          </a:p>
          <a:p>
            <a:r>
              <a:rPr lang="en-US" sz="3200" dirty="0" smtClean="0"/>
              <a:t>They were systematically “deported” to the Syrian Desert where they were shot or left to die</a:t>
            </a:r>
          </a:p>
          <a:p>
            <a:r>
              <a:rPr lang="en-US" sz="3200" dirty="0" smtClean="0"/>
              <a:t>In some cases they even used crucifixion as a method of killing!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0282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Armenian girls killed by crucifixion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362200"/>
            <a:ext cx="5943600" cy="3921125"/>
          </a:xfrm>
        </p:spPr>
      </p:pic>
    </p:spTree>
    <p:extLst>
      <p:ext uri="{BB962C8B-B14F-4D97-AF65-F5344CB8AC3E}">
        <p14:creationId xmlns:p14="http://schemas.microsoft.com/office/powerpoint/2010/main" val="355824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Rwandan Genocide (1994)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438400"/>
            <a:ext cx="7010400" cy="3875468"/>
          </a:xfrm>
        </p:spPr>
      </p:pic>
    </p:spTree>
    <p:extLst>
      <p:ext uri="{BB962C8B-B14F-4D97-AF65-F5344CB8AC3E}">
        <p14:creationId xmlns:p14="http://schemas.microsoft.com/office/powerpoint/2010/main" val="84464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229600" cy="1143000"/>
          </a:xfrm>
        </p:spPr>
        <p:txBody>
          <a:bodyPr/>
          <a:lstStyle/>
          <a:p>
            <a:r>
              <a:rPr lang="en-US" dirty="0" smtClean="0"/>
              <a:t>Rwandan Genocide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5334000" cy="492252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1 Million </a:t>
            </a:r>
            <a:r>
              <a:rPr lang="en-US" sz="3200" dirty="0" smtClean="0">
                <a:solidFill>
                  <a:srgbClr val="FFC000"/>
                </a:solidFill>
              </a:rPr>
              <a:t>Tutsi </a:t>
            </a:r>
            <a:br>
              <a:rPr lang="en-US" sz="3200" dirty="0" smtClean="0">
                <a:solidFill>
                  <a:srgbClr val="FFC000"/>
                </a:solidFill>
              </a:rPr>
            </a:br>
            <a:r>
              <a:rPr lang="en-US" sz="3200" dirty="0" smtClean="0">
                <a:solidFill>
                  <a:srgbClr val="FFC000"/>
                </a:solidFill>
              </a:rPr>
              <a:t>(minority ethnic group) killed by the Hutu majority in 1994</a:t>
            </a:r>
          </a:p>
          <a:p>
            <a:r>
              <a:rPr lang="en-US" sz="3200" dirty="0" smtClean="0"/>
              <a:t>The U.N. did not stop the killings</a:t>
            </a:r>
          </a:p>
          <a:p>
            <a:r>
              <a:rPr lang="en-US" sz="3200" dirty="0" smtClean="0"/>
              <a:t>Primarily carried out by mobs of Hutus using machetes (long blades) </a:t>
            </a:r>
            <a:br>
              <a:rPr lang="en-US" sz="3200" dirty="0" smtClean="0"/>
            </a:br>
            <a:r>
              <a:rPr lang="en-US" sz="3200" dirty="0" smtClean="0"/>
              <a:t>to hack the Tutsi to death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733800"/>
            <a:ext cx="425340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90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Cambodian Genocide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Cambodia, Pol Pot, leader of the Khmer Rouge massacred more than a million Cambodians.</a:t>
            </a:r>
          </a:p>
          <a:p>
            <a:r>
              <a:rPr lang="en-US" dirty="0" smtClean="0"/>
              <a:t>His communist government made urban dwellers move to the countryside to work in collective farms and on forced labor projects.</a:t>
            </a:r>
          </a:p>
          <a:p>
            <a:r>
              <a:rPr lang="en-US" dirty="0" smtClean="0"/>
              <a:t>The combined effects of executions, strenuous working conditions, malnutrition, and poor medical care caused the deaths of 25% of the Cambodian population in </a:t>
            </a:r>
            <a:r>
              <a:rPr lang="en-US" smtClean="0"/>
              <a:t>only four years.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734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14300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Land, Political Boundaries, and Power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62200"/>
            <a:ext cx="9144000" cy="4038600"/>
          </a:xfrm>
        </p:spPr>
        <p:txBody>
          <a:bodyPr/>
          <a:lstStyle/>
          <a:p>
            <a:pPr marL="667512" lvl="2" indent="0">
              <a:buNone/>
            </a:pPr>
            <a:r>
              <a:rPr lang="en-US" sz="3200" dirty="0" smtClean="0">
                <a:solidFill>
                  <a:srgbClr val="FFC000"/>
                </a:solidFill>
              </a:rPr>
              <a:t>Following the War, many European powers lost their empires!  (Imperialism was ending!)</a:t>
            </a:r>
          </a:p>
          <a:p>
            <a:pPr marL="667512" lvl="2" indent="0">
              <a:buNone/>
            </a:pPr>
            <a:r>
              <a:rPr lang="en-US" sz="3200" dirty="0" smtClean="0"/>
              <a:t>Two new “Super Powers” emerged at the end of the war!</a:t>
            </a:r>
          </a:p>
          <a:p>
            <a:pPr lvl="2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324272"/>
            <a:ext cx="4267200" cy="2289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11977</TotalTime>
  <Words>496</Words>
  <Application>Microsoft Office PowerPoint</Application>
  <PresentationFormat>On-screen Show (4:3)</PresentationFormat>
  <Paragraphs>67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Flow</vt:lpstr>
      <vt:lpstr>The Outcomes of WWII</vt:lpstr>
      <vt:lpstr>GENOCIDE</vt:lpstr>
      <vt:lpstr>PowerPoint Presentation</vt:lpstr>
      <vt:lpstr>Armenian Genocide</vt:lpstr>
      <vt:lpstr>Armenian girls killed by crucifixion</vt:lpstr>
      <vt:lpstr>The Rwandan Genocide (1994)</vt:lpstr>
      <vt:lpstr>Rwandan Genocide</vt:lpstr>
      <vt:lpstr>Cambodian Genocide</vt:lpstr>
      <vt:lpstr>Land, Political Boundaries, and Power</vt:lpstr>
      <vt:lpstr>PowerPoint Presentation</vt:lpstr>
      <vt:lpstr>The Nuremberg Trials </vt:lpstr>
      <vt:lpstr>Creation of The United Nations</vt:lpstr>
      <vt:lpstr>Germany Split in two!</vt:lpstr>
      <vt:lpstr>TWO GERMANYS!</vt:lpstr>
      <vt:lpstr>PowerPoint Presentation</vt:lpstr>
      <vt:lpstr>Japan Occupied!</vt:lpstr>
      <vt:lpstr>The Universal Declaration of Human Rights</vt:lpstr>
    </vt:vector>
  </TitlesOfParts>
  <Company>PWCS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Genocide and Outcomes of WWII</dc:title>
  <dc:creator>PWCS</dc:creator>
  <cp:lastModifiedBy>Michael Perry</cp:lastModifiedBy>
  <cp:revision>27</cp:revision>
  <cp:lastPrinted>2016-03-01T14:21:23Z</cp:lastPrinted>
  <dcterms:created xsi:type="dcterms:W3CDTF">2012-03-07T14:14:37Z</dcterms:created>
  <dcterms:modified xsi:type="dcterms:W3CDTF">2016-03-09T13:28:39Z</dcterms:modified>
</cp:coreProperties>
</file>