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86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2" autoAdjust="0"/>
    <p:restoredTop sz="94660"/>
  </p:normalViewPr>
  <p:slideViewPr>
    <p:cSldViewPr snapToGrid="0" snapToObjects="1">
      <p:cViewPr>
        <p:scale>
          <a:sx n="94" d="100"/>
          <a:sy n="94" d="100"/>
        </p:scale>
        <p:origin x="-738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48354D-6088-4808-9ADD-5190F4CD98EB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05BA50-B07C-4272-9E19-C68FD6E37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63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7 h 1331"/>
              <a:gd name="T2" fmla="*/ 0 w 5760"/>
              <a:gd name="T3" fmla="*/ 2147483647 h 1331"/>
              <a:gd name="T4" fmla="*/ 2147483647 w 5760"/>
              <a:gd name="T5" fmla="*/ 2147483647 h 1331"/>
              <a:gd name="T6" fmla="*/ 2147483647 w 5760"/>
              <a:gd name="T7" fmla="*/ 0 h 1331"/>
              <a:gd name="T8" fmla="*/ 0 w 5760"/>
              <a:gd name="T9" fmla="*/ 214748364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dist="44450" dir="16200000" algn="ctr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7 w 1914"/>
              <a:gd name="T1" fmla="*/ 2147483647 h 4329"/>
              <a:gd name="T2" fmla="*/ 2147483647 w 1914"/>
              <a:gd name="T3" fmla="*/ 2147483647 h 4329"/>
              <a:gd name="T4" fmla="*/ 2147483647 w 1914"/>
              <a:gd name="T5" fmla="*/ 2147483647 h 4329"/>
              <a:gd name="T6" fmla="*/ 0 w 1914"/>
              <a:gd name="T7" fmla="*/ 0 h 4329"/>
              <a:gd name="T8" fmla="*/ 2147483647 w 1914"/>
              <a:gd name="T9" fmla="*/ 2147483647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800" dir="10800000" algn="ctr" rotWithShape="0">
              <a:srgbClr val="80808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FE8B-505B-4447-8BC6-0A6CDC0EED2A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DD12-8949-4827-B805-A3DF934B0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14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96AC0-48D4-4BCE-BCE3-CF75BBB1C2D5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0848F-1162-4257-A6F4-24EDC16A0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7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1DBE-F99E-4080-859B-6F723D726804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3ABE1-441D-4D6D-93CD-F00BA9399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9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0F8E-0E02-4CF8-83AC-9EF3BB37CA22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2120-D6C3-4B36-808B-7676AB603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5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7 h 1331"/>
              <a:gd name="T2" fmla="*/ 0 w 5760"/>
              <a:gd name="T3" fmla="*/ 2147483647 h 1331"/>
              <a:gd name="T4" fmla="*/ 2147483647 w 5760"/>
              <a:gd name="T5" fmla="*/ 2147483647 h 1331"/>
              <a:gd name="T6" fmla="*/ 2147483647 w 5760"/>
              <a:gd name="T7" fmla="*/ 0 h 1331"/>
              <a:gd name="T8" fmla="*/ 0 w 5760"/>
              <a:gd name="T9" fmla="*/ 214748364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dist="44450" dir="16200000" algn="ctr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7 w 1914"/>
              <a:gd name="T1" fmla="*/ 2147483647 h 4329"/>
              <a:gd name="T2" fmla="*/ 2147483647 w 1914"/>
              <a:gd name="T3" fmla="*/ 2147483647 h 4329"/>
              <a:gd name="T4" fmla="*/ 2147483647 w 1914"/>
              <a:gd name="T5" fmla="*/ 2147483647 h 4329"/>
              <a:gd name="T6" fmla="*/ 0 w 1914"/>
              <a:gd name="T7" fmla="*/ 0 h 4329"/>
              <a:gd name="T8" fmla="*/ 2147483647 w 1914"/>
              <a:gd name="T9" fmla="*/ 2147483647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800" dir="10800000" algn="ctr" rotWithShape="0">
              <a:srgbClr val="80808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6554-98E7-459A-858F-048D5E208F77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AF988-0B7B-4F5B-9A07-5A2F69BDD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67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DFD74-B44A-49F6-8D64-D3B3572F10F0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96369-0CCC-4CA8-BFF3-968B64A24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8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51CA6-141E-4FC9-95A4-4CE4F7C17795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9BB80-EDEF-48D0-855B-E2264328A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6032A-9FAB-4DD0-98B7-7240C44706E8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9F6B-81E9-4D30-ADE0-5086D4B00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2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68FD5-A965-4DE5-8A0D-E639558BF9E9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1C57-4D16-45EA-AE6D-7FAB40F1C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3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4DA33-5E62-4D8F-A161-4E881BA561CB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F8FAD-1EFC-4C4A-A092-3BE019FA5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7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4DBA-50A3-44EB-92E9-45C95E03FD6A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0404C-85F0-494C-BB1F-F022A4E92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1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7 h 1331"/>
              <a:gd name="T2" fmla="*/ 0 w 5760"/>
              <a:gd name="T3" fmla="*/ 2147483647 h 1331"/>
              <a:gd name="T4" fmla="*/ 2147483647 w 5760"/>
              <a:gd name="T5" fmla="*/ 2147483647 h 1331"/>
              <a:gd name="T6" fmla="*/ 2147483647 w 5760"/>
              <a:gd name="T7" fmla="*/ 0 h 1331"/>
              <a:gd name="T8" fmla="*/ 0 w 5760"/>
              <a:gd name="T9" fmla="*/ 214748364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dist="44450" dir="16200000" algn="ctr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2147483647 w 1914"/>
              <a:gd name="T1" fmla="*/ 2147483647 h 4329"/>
              <a:gd name="T2" fmla="*/ 2147483647 w 1914"/>
              <a:gd name="T3" fmla="*/ 2147483647 h 4329"/>
              <a:gd name="T4" fmla="*/ 2147483647 w 1914"/>
              <a:gd name="T5" fmla="*/ 2147483647 h 4329"/>
              <a:gd name="T6" fmla="*/ 0 w 1914"/>
              <a:gd name="T7" fmla="*/ 0 h 4329"/>
              <a:gd name="T8" fmla="*/ 2147483647 w 1914"/>
              <a:gd name="T9" fmla="*/ 2147483647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800" dir="10800000" algn="ctr" rotWithShape="0">
              <a:srgbClr val="80808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E5ACD047-8292-481B-9D10-B147A5462C3E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D4F4F23D-E309-451D-AA30-9CF78B85E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84" r:id="rId2"/>
    <p:sldLayoutId id="2147483891" r:id="rId3"/>
    <p:sldLayoutId id="2147483885" r:id="rId4"/>
    <p:sldLayoutId id="2147483892" r:id="rId5"/>
    <p:sldLayoutId id="2147483886" r:id="rId6"/>
    <p:sldLayoutId id="2147483887" r:id="rId7"/>
    <p:sldLayoutId id="2147483893" r:id="rId8"/>
    <p:sldLayoutId id="2147483894" r:id="rId9"/>
    <p:sldLayoutId id="2147483888" r:id="rId10"/>
    <p:sldLayoutId id="21474838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"/>
        <a:defRPr sz="30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8625" y="3336925"/>
            <a:ext cx="6480175" cy="2301875"/>
          </a:xfrm>
        </p:spPr>
        <p:txBody>
          <a:bodyPr/>
          <a:lstStyle/>
          <a:p>
            <a:pPr eaLnBrk="1" hangingPunct="1">
              <a:defRPr/>
            </a:pPr>
            <a:endParaRPr/>
          </a:p>
        </p:txBody>
      </p:sp>
      <p:pic>
        <p:nvPicPr>
          <p:cNvPr id="7171" name="Picture 5" descr="http://www.anzacday.org.au/history/ww1/images/ww1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0805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Causes of World War I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</a:rPr>
              <a:t>Militarism</a:t>
            </a:r>
          </a:p>
          <a:p>
            <a:pPr lvl="1" eaLnBrk="1" hangingPunct="1"/>
            <a:r>
              <a:rPr lang="en-US" altLang="en-US" dirty="0" smtClean="0"/>
              <a:t>The glorification of armed strength and the ideals of war</a:t>
            </a:r>
          </a:p>
          <a:p>
            <a:pPr lvl="1" eaLnBrk="1" hangingPunct="1"/>
            <a:r>
              <a:rPr lang="en-US" altLang="en-US" dirty="0" smtClean="0"/>
              <a:t>Each nation wanted a stronger military than a potential enemy!!</a:t>
            </a:r>
          </a:p>
          <a:p>
            <a:pPr lvl="1" eaLnBrk="1" hangingPunct="1"/>
            <a:r>
              <a:rPr lang="en-US" altLang="en-US" dirty="0" smtClean="0"/>
              <a:t>Massive </a:t>
            </a:r>
            <a:r>
              <a:rPr lang="en-US" altLang="en-US" dirty="0" smtClean="0">
                <a:solidFill>
                  <a:srgbClr val="C00000"/>
                </a:solidFill>
              </a:rPr>
              <a:t>armament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smtClean="0"/>
              <a:t>began – the build up of</a:t>
            </a:r>
            <a:br>
              <a:rPr lang="en-US" altLang="en-US" dirty="0" smtClean="0"/>
            </a:br>
            <a:r>
              <a:rPr lang="en-US" altLang="en-US" dirty="0" smtClean="0"/>
              <a:t>a country’s military</a:t>
            </a:r>
            <a:br>
              <a:rPr lang="en-US" altLang="en-US" dirty="0" smtClean="0"/>
            </a:br>
            <a:r>
              <a:rPr lang="en-US" altLang="en-US" dirty="0" smtClean="0"/>
              <a:t>strength and weapons…</a:t>
            </a:r>
            <a:br>
              <a:rPr lang="en-US" altLang="en-US" dirty="0" smtClean="0"/>
            </a:br>
            <a:r>
              <a:rPr lang="en-US" altLang="en-US" dirty="0" smtClean="0"/>
              <a:t>very dangerous!</a:t>
            </a:r>
          </a:p>
        </p:txBody>
      </p:sp>
      <p:pic>
        <p:nvPicPr>
          <p:cNvPr id="9220" name="Picture 7" descr="http://upload.wikimedia.org/wikipedia/commons/6/6e/DD-T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659188"/>
            <a:ext cx="423703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Causes of World War I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79388" y="990600"/>
            <a:ext cx="5022850" cy="5938838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</a:rPr>
              <a:t>Alliance System</a:t>
            </a:r>
          </a:p>
          <a:p>
            <a:pPr lvl="1" eaLnBrk="1" hangingPunct="1"/>
            <a:r>
              <a:rPr lang="en-US" altLang="en-US" dirty="0" smtClean="0"/>
              <a:t>Defense Agreements</a:t>
            </a:r>
          </a:p>
          <a:p>
            <a:pPr lvl="1" eaLnBrk="1" hangingPunct="1"/>
            <a:r>
              <a:rPr lang="en-US" altLang="en-US" b="1" dirty="0" smtClean="0">
                <a:solidFill>
                  <a:srgbClr val="FF3300"/>
                </a:solidFill>
              </a:rPr>
              <a:t>Triple Entente</a:t>
            </a:r>
            <a:r>
              <a:rPr lang="en-US" altLang="en-US" b="1" dirty="0" smtClean="0"/>
              <a:t>: </a:t>
            </a:r>
            <a:r>
              <a:rPr lang="en-US" altLang="en-US" dirty="0" smtClean="0"/>
              <a:t>Great Britain, France and Russia</a:t>
            </a:r>
            <a:endParaRPr lang="en-US" altLang="en-US" dirty="0"/>
          </a:p>
          <a:p>
            <a:pPr lvl="2" eaLnBrk="1" hangingPunct="1"/>
            <a:r>
              <a:rPr lang="en-US" altLang="en-US" dirty="0" smtClean="0">
                <a:solidFill>
                  <a:srgbClr val="FF9900"/>
                </a:solidFill>
              </a:rPr>
              <a:t>Allies</a:t>
            </a:r>
            <a:r>
              <a:rPr lang="en-US" altLang="en-US" dirty="0" smtClean="0"/>
              <a:t> – when Italy and</a:t>
            </a:r>
            <a:br>
              <a:rPr lang="en-US" altLang="en-US" dirty="0" smtClean="0"/>
            </a:br>
            <a:r>
              <a:rPr lang="en-US" altLang="en-US" dirty="0" smtClean="0"/>
              <a:t>US join</a:t>
            </a:r>
          </a:p>
          <a:p>
            <a:pPr lvl="1" eaLnBrk="1" hangingPunct="1"/>
            <a:r>
              <a:rPr lang="en-US" altLang="en-US" b="1" dirty="0" smtClean="0">
                <a:solidFill>
                  <a:srgbClr val="FF3300"/>
                </a:solidFill>
              </a:rPr>
              <a:t>Triple Alliance</a:t>
            </a:r>
            <a:r>
              <a:rPr lang="en-US" altLang="en-US" b="1" dirty="0" smtClean="0"/>
              <a:t>: </a:t>
            </a:r>
          </a:p>
          <a:p>
            <a:pPr lvl="1" eaLnBrk="1" hangingPunct="1">
              <a:buFont typeface="Wingdings 2" charset="2"/>
              <a:buNone/>
            </a:pPr>
            <a:r>
              <a:rPr lang="en-US" altLang="en-US" b="1" dirty="0" smtClean="0"/>
              <a:t>    </a:t>
            </a:r>
            <a:r>
              <a:rPr lang="en-US" altLang="en-US" dirty="0" smtClean="0"/>
              <a:t>Germany, Italy and </a:t>
            </a:r>
            <a:br>
              <a:rPr lang="en-US" altLang="en-US" dirty="0" smtClean="0"/>
            </a:br>
            <a:r>
              <a:rPr lang="en-US" altLang="en-US" dirty="0" smtClean="0"/>
              <a:t>Austria-Hungary</a:t>
            </a:r>
          </a:p>
          <a:p>
            <a:pPr lvl="1" eaLnBrk="1" hangingPunct="1">
              <a:buFont typeface="Wingdings 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Later called 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9900"/>
                </a:solidFill>
              </a:rPr>
              <a:t>“Central Powers”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43" y="1290320"/>
            <a:ext cx="3828557" cy="249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Causes of World War I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089525" y="1300163"/>
            <a:ext cx="3835400" cy="4826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Imperialism</a:t>
            </a:r>
            <a:r>
              <a:rPr lang="en-US" altLang="en-US" b="1" smtClean="0"/>
              <a:t> </a:t>
            </a:r>
          </a:p>
          <a:p>
            <a:pPr lvl="1" eaLnBrk="1" hangingPunct="1"/>
            <a:r>
              <a:rPr lang="en-US" altLang="en-US" smtClean="0"/>
              <a:t>Stronger countries extending political and economic control over weaker countries</a:t>
            </a:r>
          </a:p>
          <a:p>
            <a:pPr lvl="1" eaLnBrk="1" hangingPunct="1"/>
            <a:r>
              <a:rPr lang="en-US" altLang="en-US" smtClean="0"/>
              <a:t>Provided raw materials and markets for manufactured goods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0163"/>
            <a:ext cx="4745038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1438" y="92075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Causes of World War I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1438" y="1020763"/>
            <a:ext cx="8707437" cy="243363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</a:rPr>
              <a:t>Nationalism</a:t>
            </a:r>
          </a:p>
          <a:p>
            <a:pPr lvl="1" eaLnBrk="1" hangingPunct="1"/>
            <a:r>
              <a:rPr lang="en-US" altLang="en-US" dirty="0" smtClean="0"/>
              <a:t>A devotion to the interests and cultures of one’s nation…putting your country before peaceful coexistence…dangerous!</a:t>
            </a:r>
          </a:p>
          <a:p>
            <a:pPr lvl="1" eaLnBrk="1" hangingPunct="1"/>
            <a:r>
              <a:rPr lang="en-US" altLang="en-US" dirty="0" smtClean="0"/>
              <a:t>Created competition for power and resentment among countries who were being controlled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25" y="3972560"/>
            <a:ext cx="4192815" cy="2347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smtClean="0"/>
              <a:t>Where’s Hitler?  There he is!</a:t>
            </a:r>
          </a:p>
        </p:txBody>
      </p:sp>
      <p:pic>
        <p:nvPicPr>
          <p:cNvPr id="13315" name="Picture 2" descr="C:\Documents and Settings\arkramer\Desktop\World History\Germany_declares_war_Hitler_crow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38" y="1339850"/>
            <a:ext cx="7142162" cy="4960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-10160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dirty="0" smtClean="0"/>
              <a:t>The immediate cause of WWI was…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135438" y="863600"/>
            <a:ext cx="4754562" cy="2001838"/>
          </a:xfrm>
        </p:spPr>
        <p:txBody>
          <a:bodyPr/>
          <a:lstStyle/>
          <a:p>
            <a:pPr algn="ctr" eaLnBrk="1" hangingPunct="1">
              <a:buFont typeface="Wingdings 2" charset="2"/>
              <a:buNone/>
            </a:pPr>
            <a:r>
              <a:rPr lang="en-US" altLang="en-US" smtClean="0"/>
              <a:t>… the assassination of Archduke Franz Ferdinand, heir to the Austrian throne. </a:t>
            </a:r>
          </a:p>
        </p:txBody>
      </p:sp>
      <p:pic>
        <p:nvPicPr>
          <p:cNvPr id="14340" name="Picture 5" descr="http://edu.glogster.com/media/4/19/88/24/19882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63600"/>
            <a:ext cx="27622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38" y="4114800"/>
            <a:ext cx="36064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Location of the Assassination: </a:t>
            </a:r>
            <a:r>
              <a:rPr lang="en-US" sz="2000" dirty="0" smtClean="0">
                <a:solidFill>
                  <a:srgbClr val="C00000"/>
                </a:solidFill>
              </a:rPr>
              <a:t>The Balkans</a:t>
            </a:r>
            <a:r>
              <a:rPr lang="en-US" sz="2000" dirty="0" smtClean="0"/>
              <a:t> Southeast European region of many different ethnic groups – partly controlled by the Austrian Empire and disputed over by Russia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38" y="3503930"/>
            <a:ext cx="2224722" cy="2174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0" y="5801360"/>
            <a:ext cx="344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assassin, </a:t>
            </a:r>
            <a:r>
              <a:rPr lang="en-US" dirty="0" err="1" smtClean="0"/>
              <a:t>Gabrillo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Austria’s Response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42112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Outraged by the Archduke’s murder, and backed by German military support, Austria-Hungary submitted demands to Serbia or face war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Serbia, knowing it had full Russian military support, refused to accept </a:t>
            </a:r>
            <a:br>
              <a:rPr lang="en-US" altLang="en-US" dirty="0" smtClean="0"/>
            </a:br>
            <a:r>
              <a:rPr lang="en-US" altLang="en-US" dirty="0" smtClean="0"/>
              <a:t>Austria-Hungary’s demands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Austria-Hungary declared war on Serbia on July 28</a:t>
            </a:r>
            <a:r>
              <a:rPr lang="en-US" altLang="en-US" baseline="30000" dirty="0" smtClean="0"/>
              <a:t>th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20" y="51816"/>
            <a:ext cx="2849880" cy="3588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Start of War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467600" cy="4525963"/>
          </a:xfrm>
        </p:spPr>
        <p:txBody>
          <a:bodyPr/>
          <a:lstStyle/>
          <a:p>
            <a:pPr lvl="1" eaLnBrk="1" hangingPunct="1"/>
            <a:r>
              <a:rPr lang="en-US" altLang="en-US" dirty="0" smtClean="0">
                <a:solidFill>
                  <a:srgbClr val="FF3300"/>
                </a:solidFill>
              </a:rPr>
              <a:t>Aug. 3rd, 1914</a:t>
            </a:r>
            <a:r>
              <a:rPr lang="en-US" altLang="en-US" dirty="0" smtClean="0"/>
              <a:t>: Germany invaded Belgium </a:t>
            </a:r>
          </a:p>
          <a:p>
            <a:pPr lvl="1" eaLnBrk="1" hangingPunct="1"/>
            <a:r>
              <a:rPr lang="en-US" altLang="en-US" dirty="0" smtClean="0">
                <a:solidFill>
                  <a:srgbClr val="FFFF00"/>
                </a:solidFill>
              </a:rPr>
              <a:t>Triple Alliance </a:t>
            </a:r>
            <a:r>
              <a:rPr lang="en-US" altLang="en-US" dirty="0" smtClean="0"/>
              <a:t>(Austria-Hungary, Germany and Italy) went to war with the 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FF00"/>
                </a:solidFill>
              </a:rPr>
              <a:t>Triple Entente</a:t>
            </a:r>
            <a:r>
              <a:rPr lang="en-US" altLang="en-US" dirty="0" smtClean="0"/>
              <a:t>(Britain, France and Russia)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Leaders: </a:t>
            </a:r>
          </a:p>
          <a:p>
            <a:pPr lvl="2" eaLnBrk="1" hangingPunct="1"/>
            <a:r>
              <a:rPr lang="en-US" altLang="en-US" dirty="0" smtClean="0">
                <a:solidFill>
                  <a:srgbClr val="FFFF00"/>
                </a:solidFill>
              </a:rPr>
              <a:t>US</a:t>
            </a:r>
            <a:r>
              <a:rPr lang="en-US" altLang="en-US" dirty="0" smtClean="0"/>
              <a:t>: President Woodrow Wilson</a:t>
            </a:r>
          </a:p>
          <a:p>
            <a:pPr lvl="2" eaLnBrk="1" hangingPunct="1"/>
            <a:r>
              <a:rPr lang="en-US" altLang="en-US" dirty="0" smtClean="0">
                <a:solidFill>
                  <a:srgbClr val="FFFF00"/>
                </a:solidFill>
              </a:rPr>
              <a:t>Germany</a:t>
            </a:r>
            <a:r>
              <a:rPr lang="en-US" altLang="en-US" dirty="0" smtClean="0"/>
              <a:t>: </a:t>
            </a:r>
            <a:r>
              <a:rPr lang="en-US" altLang="en-US" dirty="0" smtClean="0">
                <a:solidFill>
                  <a:srgbClr val="FF3300"/>
                </a:solidFill>
              </a:rPr>
              <a:t>Kaiser Wilhelm II </a:t>
            </a:r>
            <a:r>
              <a:rPr lang="en-US" altLang="en-US" dirty="0" smtClean="0"/>
              <a:t>–</a:t>
            </a:r>
            <a:br>
              <a:rPr lang="en-US" altLang="en-US" dirty="0" smtClean="0"/>
            </a:br>
            <a:r>
              <a:rPr lang="en-US" altLang="en-US" dirty="0" smtClean="0"/>
              <a:t>emperor of Germany during</a:t>
            </a:r>
            <a:br>
              <a:rPr lang="en-US" altLang="en-US" dirty="0" smtClean="0"/>
            </a:br>
            <a:r>
              <a:rPr lang="en-US" altLang="en-US" dirty="0" smtClean="0"/>
              <a:t>World War I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6388" name="Picture 4" descr="C:\Documents and Settings\arkramer\Desktop\World History\Kaiser Wilhe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4073525"/>
            <a:ext cx="16922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4073525"/>
            <a:ext cx="21272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1301</TotalTime>
  <Words>233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Technic</vt:lpstr>
      <vt:lpstr>PowerPoint Presentation</vt:lpstr>
      <vt:lpstr>Causes of World War I</vt:lpstr>
      <vt:lpstr>Causes of World War I</vt:lpstr>
      <vt:lpstr>Causes of World War I</vt:lpstr>
      <vt:lpstr>Causes of World War I</vt:lpstr>
      <vt:lpstr>Where’s Hitler?  There he is!</vt:lpstr>
      <vt:lpstr>The immediate cause of WWI was…</vt:lpstr>
      <vt:lpstr>Austria’s Response</vt:lpstr>
      <vt:lpstr>The Start of War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Marianne Shilatz</dc:creator>
  <cp:lastModifiedBy>Michael Perry</cp:lastModifiedBy>
  <cp:revision>57</cp:revision>
  <dcterms:created xsi:type="dcterms:W3CDTF">2011-02-15T02:50:33Z</dcterms:created>
  <dcterms:modified xsi:type="dcterms:W3CDTF">2014-08-13T13:05:21Z</dcterms:modified>
</cp:coreProperties>
</file>