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6" r:id="rId10"/>
    <p:sldId id="261" r:id="rId11"/>
    <p:sldId id="265" r:id="rId1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58588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779462" y="1918447"/>
            <a:ext cx="7583488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779462" y="3478305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00"/>
              </a:spcBef>
              <a:buClr>
                <a:schemeClr val="dk2"/>
              </a:buClr>
              <a:buFont typeface="Arial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600"/>
              </a:spcBef>
              <a:buClr>
                <a:srgbClr val="848484"/>
              </a:buClr>
              <a:buFont typeface="Arial"/>
              <a:buNone/>
              <a:defRPr sz="2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600"/>
              </a:spcBef>
              <a:buClr>
                <a:srgbClr val="848484"/>
              </a:buClr>
              <a:buFont typeface="Arial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600"/>
              </a:spcBef>
              <a:buClr>
                <a:schemeClr val="lt1"/>
              </a:buClr>
              <a:buFont typeface="Arial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360"/>
              </a:spcBef>
              <a:buClr>
                <a:srgbClr val="848484"/>
              </a:buClr>
              <a:buFont typeface="Arial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360"/>
              </a:spcBef>
              <a:buClr>
                <a:srgbClr val="848484"/>
              </a:buClr>
              <a:buFont typeface="Arial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0" y="3303983"/>
            <a:ext cx="9144000" cy="1250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bove Caption">
  <p:cSld name="Picture above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4481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762000" y="40386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defRPr sz="3600">
                <a:solidFill>
                  <a:schemeClr val="dk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idx="2"/>
          </p:nvPr>
        </p:nvSpPr>
        <p:spPr>
          <a:xfrm>
            <a:off x="342900" y="265176"/>
            <a:ext cx="8458200" cy="36972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2000"/>
              </a:spcBef>
              <a:buClr>
                <a:schemeClr val="dk2"/>
              </a:buClr>
              <a:buFont typeface="Arial"/>
              <a:buNone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62000" y="5042646"/>
            <a:ext cx="7619999" cy="11295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1307591"/>
            <a:ext cx="9144000" cy="12501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107" name="Shape 107"/>
          <p:cNvSpPr/>
          <p:nvPr/>
        </p:nvSpPr>
        <p:spPr>
          <a:xfrm>
            <a:off x="0" y="1425387"/>
            <a:ext cx="9144000" cy="54326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None/>
              <a:defRPr sz="4800">
                <a:solidFill>
                  <a:schemeClr val="l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 rot="5400000">
            <a:off x="2422525" y="185737"/>
            <a:ext cx="4297363" cy="7583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0" y="4481"/>
            <a:ext cx="77981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 rot="5400000">
            <a:off x="5623718" y="2682081"/>
            <a:ext cx="5668962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None/>
              <a:defRPr sz="4800">
                <a:solidFill>
                  <a:schemeClr val="l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 rot="5400000">
            <a:off x="1136649" y="100012"/>
            <a:ext cx="5668962" cy="6383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7924800" y="6356350"/>
            <a:ext cx="1066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/>
          <p:nvPr/>
        </p:nvSpPr>
        <p:spPr>
          <a:xfrm rot="5400000" flipH="1">
            <a:off x="4421262" y="3365074"/>
            <a:ext cx="6855164" cy="1250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1307591"/>
            <a:ext cx="9144000" cy="12501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20" name="Shape 20"/>
          <p:cNvSpPr/>
          <p:nvPr/>
        </p:nvSpPr>
        <p:spPr>
          <a:xfrm>
            <a:off x="0" y="1425387"/>
            <a:ext cx="9144000" cy="54326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None/>
              <a:defRPr sz="4800">
                <a:solidFill>
                  <a:schemeClr val="l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79462" y="1828800"/>
            <a:ext cx="7583488" cy="4297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4446983"/>
            <a:ext cx="9144000" cy="12501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37" name="Shape 37"/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79462" y="2971800"/>
            <a:ext cx="7583486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None/>
              <a:defRPr sz="4800">
                <a:solidFill>
                  <a:schemeClr val="l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79462" y="4724400"/>
            <a:ext cx="7583486" cy="13984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300"/>
              </a:spcBef>
              <a:buClr>
                <a:schemeClr val="dk2"/>
              </a:buClr>
              <a:buNone/>
              <a:defRPr sz="1800">
                <a:solidFill>
                  <a:schemeClr val="dk2"/>
                </a:solidFill>
              </a:defRPr>
            </a:lvl1pPr>
            <a:lvl2pPr marL="457200" indent="0" rtl="0">
              <a:buClr>
                <a:schemeClr val="lt1"/>
              </a:buClr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buClr>
                <a:schemeClr val="lt1"/>
              </a:buClr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1307591"/>
            <a:ext cx="9144000" cy="12501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45" name="Shape 45"/>
          <p:cNvSpPr/>
          <p:nvPr/>
        </p:nvSpPr>
        <p:spPr>
          <a:xfrm>
            <a:off x="0" y="1425387"/>
            <a:ext cx="9144000" cy="54326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None/>
              <a:defRPr sz="4800">
                <a:solidFill>
                  <a:schemeClr val="l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79462" y="1828800"/>
            <a:ext cx="3566159" cy="4297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0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796791" y="1828800"/>
            <a:ext cx="3566159" cy="4297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0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1307591"/>
            <a:ext cx="9144000" cy="12501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54" name="Shape 54"/>
          <p:cNvSpPr/>
          <p:nvPr/>
        </p:nvSpPr>
        <p:spPr>
          <a:xfrm>
            <a:off x="0" y="1425387"/>
            <a:ext cx="9144000" cy="54326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79462" y="1524000"/>
            <a:ext cx="3566159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None/>
              <a:defRPr sz="2800" b="0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779462" y="2393575"/>
            <a:ext cx="3566159" cy="3732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0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796791" y="1524000"/>
            <a:ext cx="3566159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None/>
              <a:defRPr sz="2800" b="0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796791" y="2393575"/>
            <a:ext cx="3566159" cy="3732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0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1307591"/>
            <a:ext cx="9144000" cy="12501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None/>
              <a:defRPr sz="4800">
                <a:solidFill>
                  <a:schemeClr val="l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0" y="1447800"/>
            <a:ext cx="9144000" cy="541468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4481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4572000" y="4481"/>
            <a:ext cx="457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01752" y="273048"/>
            <a:ext cx="3962399" cy="16902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algn="ctr" rtl="0">
              <a:spcBef>
                <a:spcPts val="0"/>
              </a:spcBef>
              <a:defRPr sz="3600">
                <a:solidFill>
                  <a:schemeClr val="l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866401" y="273050"/>
            <a:ext cx="3959352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2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301752" y="1975103"/>
            <a:ext cx="3962399" cy="3200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600"/>
              </a:spcBef>
              <a:buClr>
                <a:schemeClr val="lt1"/>
              </a:buClr>
              <a:buNone/>
              <a:defRPr sz="1800">
                <a:solidFill>
                  <a:schemeClr val="lt1"/>
                </a:solidFill>
              </a:defRPr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2667000" y="6356350"/>
            <a:ext cx="16226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1891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1892808" y="5748337"/>
            <a:ext cx="76200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/>
          <p:nvPr/>
        </p:nvSpPr>
        <p:spPr>
          <a:xfrm rot="-5400000">
            <a:off x="1086390" y="3365074"/>
            <a:ext cx="6855164" cy="1250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4572000" y="4481"/>
            <a:ext cx="457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86" name="Shape 86"/>
          <p:cNvSpPr/>
          <p:nvPr/>
        </p:nvSpPr>
        <p:spPr>
          <a:xfrm rot="-5400000">
            <a:off x="1086390" y="3365074"/>
            <a:ext cx="6855164" cy="1250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01752" y="274319"/>
            <a:ext cx="3959352" cy="1691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algn="ctr" rtl="0">
              <a:spcBef>
                <a:spcPts val="0"/>
              </a:spcBef>
              <a:buClr>
                <a:schemeClr val="lt1"/>
              </a:buClr>
              <a:buNone/>
              <a:defRPr sz="3600">
                <a:solidFill>
                  <a:schemeClr val="l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4864607" y="264907"/>
            <a:ext cx="3959352" cy="632818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buClr>
                <a:schemeClr val="dk2"/>
              </a:buClr>
              <a:buFont typeface="Arial"/>
              <a:buNone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01752" y="1970800"/>
            <a:ext cx="3959352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600"/>
              </a:spcBef>
              <a:buClr>
                <a:schemeClr val="lt1"/>
              </a:buClr>
              <a:buNone/>
              <a:defRPr sz="1800">
                <a:solidFill>
                  <a:schemeClr val="lt1"/>
                </a:solidFill>
              </a:defRPr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2670048" y="6356350"/>
            <a:ext cx="162763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189280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892808" y="5738128"/>
            <a:ext cx="758951" cy="576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79462" y="1828800"/>
            <a:ext cx="7583488" cy="4297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2575" marR="0" indent="-190500" algn="l" rtl="0">
              <a:spcBef>
                <a:spcPts val="2000"/>
              </a:spcBef>
              <a:buClr>
                <a:schemeClr val="dk2"/>
              </a:buClr>
              <a:buFont typeface="Arial"/>
              <a:buChar char="•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77850" marR="0" indent="-215900" algn="l" rtl="0">
              <a:spcBef>
                <a:spcPts val="600"/>
              </a:spcBef>
              <a:buClr>
                <a:srgbClr val="848484"/>
              </a:buClr>
              <a:buFont typeface="Arial"/>
              <a:buChar char="•"/>
              <a:defRPr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0425" marR="0" indent="-212725" algn="l" rtl="0">
              <a:spcBef>
                <a:spcPts val="600"/>
              </a:spcBef>
              <a:buClr>
                <a:schemeClr val="dk2"/>
              </a:buClr>
              <a:buFont typeface="Arial"/>
              <a:buChar char="•"/>
              <a:defRPr sz="2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222250" algn="l" rtl="0">
              <a:spcBef>
                <a:spcPts val="600"/>
              </a:spcBef>
              <a:buClr>
                <a:srgbClr val="848484"/>
              </a:buClr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5575" marR="0" indent="-212725" algn="l" rtl="0">
              <a:spcBef>
                <a:spcPts val="600"/>
              </a:spcBef>
              <a:buClr>
                <a:schemeClr val="dk2"/>
              </a:buClr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1325" marR="0" indent="-219075" algn="l" rtl="0">
              <a:spcBef>
                <a:spcPts val="360"/>
              </a:spcBef>
              <a:buClr>
                <a:srgbClr val="848484"/>
              </a:buClr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00250" marR="0" indent="-2159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90763" marR="0" indent="-214313" algn="l" rtl="0">
              <a:spcBef>
                <a:spcPts val="360"/>
              </a:spcBef>
              <a:buClr>
                <a:srgbClr val="848484"/>
              </a:buClr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1750" marR="0" indent="-2159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/>
          </p:nvPr>
        </p:nvSpPr>
        <p:spPr>
          <a:xfrm>
            <a:off x="779462" y="1918447"/>
            <a:ext cx="7583488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Russian Revolutions and Rise of Communism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Consequences</a:t>
            </a:r>
            <a:endParaRPr lang="en-US" sz="4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6200" y="1447800"/>
            <a:ext cx="7620000" cy="533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2000"/>
              </a:spcBef>
              <a:buClr>
                <a:schemeClr val="dk2"/>
              </a:buClr>
              <a:buSzPct val="109848"/>
              <a:buNone/>
            </a:pPr>
            <a:r>
              <a:rPr lang="en-US" sz="2200" b="0" i="0" u="none" strike="noStrike" cap="none" baseline="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Civil</a:t>
            </a:r>
            <a:r>
              <a:rPr lang="en-US" sz="2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War Breaks out in Russia!</a:t>
            </a:r>
            <a:endParaRPr lang="en-US" sz="2200" b="0" i="0" u="none" strike="noStrike" cap="none" baseline="0" dirty="0" smtClean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82575" marR="0" lvl="0" indent="-282575" algn="l" rtl="0">
              <a:spcBef>
                <a:spcPts val="2000"/>
              </a:spcBef>
              <a:buClr>
                <a:schemeClr val="dk2"/>
              </a:buClr>
              <a:buSzPct val="109848"/>
              <a:buFont typeface="Arial"/>
              <a:buChar char="•"/>
            </a:pPr>
            <a:r>
              <a:rPr lang="en-US" sz="2200" dirty="0"/>
              <a:t>B</a:t>
            </a:r>
            <a:r>
              <a:rPr lang="en-US" sz="22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etween </a:t>
            </a:r>
            <a:r>
              <a:rPr lang="en-US" sz="2200" b="0" i="0" u="none" strike="noStrike" cap="none" baseline="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Bolsheviks</a:t>
            </a:r>
            <a:r>
              <a:rPr lang="en-US" sz="22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(red) and </a:t>
            </a:r>
            <a:r>
              <a:rPr lang="en-US" sz="2200" b="0" i="0" u="none" strike="noStrike" cap="none" baseline="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anti-Bolsheviks</a:t>
            </a:r>
            <a:r>
              <a:rPr lang="en-US" sz="22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(white) forces, </a:t>
            </a:r>
            <a:r>
              <a:rPr lang="en-US" sz="22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1918-1920. Around 15 million die in conflict and the famine.</a:t>
            </a:r>
          </a:p>
          <a:p>
            <a:pPr marL="282575" marR="0" lvl="0" indent="-282575" algn="l" rtl="0">
              <a:spcBef>
                <a:spcPts val="2000"/>
              </a:spcBef>
              <a:buClr>
                <a:schemeClr val="dk2"/>
              </a:buClr>
              <a:buSzPct val="109848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The Russian economy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almost destroyed!</a:t>
            </a:r>
            <a:endParaRPr lang="en-US" sz="2200" b="0" i="0" u="none" strike="noStrike" cap="none" baseline="0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577850" marR="0" lvl="1" indent="-298450" algn="l" rtl="0">
              <a:spcBef>
                <a:spcPts val="600"/>
              </a:spcBef>
              <a:buClr>
                <a:srgbClr val="848484"/>
              </a:buClr>
              <a:buSzPct val="103174"/>
              <a:buFont typeface="Arial"/>
              <a:buChar char="•"/>
            </a:pPr>
            <a:r>
              <a:rPr lang="en-US" sz="205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Industrial production drops, trade ceases, skilled workers flee country.</a:t>
            </a:r>
          </a:p>
          <a:p>
            <a:pPr marL="577850" marR="0" lvl="1" indent="-298450" algn="l" rtl="0">
              <a:spcBef>
                <a:spcPts val="600"/>
              </a:spcBef>
              <a:buClr>
                <a:srgbClr val="848484"/>
              </a:buClr>
              <a:buSzPct val="103174"/>
              <a:buFont typeface="Arial"/>
              <a:buChar char="•"/>
            </a:pPr>
            <a:r>
              <a:rPr lang="en-US" sz="205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Lenin introduces New Economic Policy to combat economic decline and raise food production</a:t>
            </a:r>
          </a:p>
          <a:p>
            <a:pPr marL="282575" marR="0" lvl="0" indent="-282575" algn="l" rtl="0">
              <a:spcBef>
                <a:spcPts val="2000"/>
              </a:spcBef>
              <a:buClr>
                <a:schemeClr val="dk2"/>
              </a:buClr>
              <a:buSzPct val="109848"/>
              <a:buFont typeface="Arial"/>
              <a:buChar char="•"/>
            </a:pPr>
            <a:r>
              <a:rPr lang="en-US" sz="2200" b="0" i="0" u="none" strike="noStrike" cap="none" baseline="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Lenin’s </a:t>
            </a:r>
            <a:r>
              <a:rPr lang="en-US" sz="2200" b="0" i="0" u="sng" strike="noStrike" cap="none" baseline="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lang="en-US" sz="2200" b="0" i="0" u="sng" strike="noStrike" cap="none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Economic Policy</a:t>
            </a:r>
            <a:r>
              <a:rPr lang="en-US" sz="22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a plan to help recover Russia’s economy by combining state-run industries (banks, large industries) with private ownership (small businesses)</a:t>
            </a:r>
            <a:endParaRPr lang="en-US" sz="2200" b="0" i="0" u="none" strike="noStrike" cap="none" baseline="0" dirty="0" smtClea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0"/>
            <a:ext cx="5715000" cy="5257800"/>
          </a:xfrm>
        </p:spPr>
        <p:txBody>
          <a:bodyPr/>
          <a:lstStyle/>
          <a:p>
            <a:pPr marL="0" lvl="0" indent="0">
              <a:buSzPct val="109848"/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Power and Control!</a:t>
            </a:r>
          </a:p>
          <a:p>
            <a:pPr lvl="0" indent="-282575">
              <a:buSzPct val="109848"/>
            </a:pPr>
            <a:r>
              <a:rPr lang="en-US" dirty="0" smtClean="0"/>
              <a:t>Lenin </a:t>
            </a:r>
            <a:r>
              <a:rPr lang="en-US" dirty="0"/>
              <a:t>asserts control with cruel methods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prison camps)</a:t>
            </a:r>
          </a:p>
          <a:p>
            <a:pPr lvl="0" indent="-282575">
              <a:buSzPct val="109848"/>
            </a:pPr>
            <a:r>
              <a:rPr lang="en-US" dirty="0" smtClean="0"/>
              <a:t>When Lenin </a:t>
            </a:r>
            <a:r>
              <a:rPr lang="en-US" dirty="0"/>
              <a:t>dies,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Joseph Stalin </a:t>
            </a:r>
            <a:r>
              <a:rPr lang="en-US" dirty="0"/>
              <a:t>takes control of Communist Party. </a:t>
            </a:r>
            <a:endParaRPr lang="en-US" dirty="0" smtClean="0"/>
          </a:p>
          <a:p>
            <a:pPr lvl="0" indent="-282575">
              <a:buSzPct val="109848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Stalin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transforms Russia to totalitarian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dictatorship</a:t>
            </a:r>
            <a:r>
              <a:rPr lang="en-US" dirty="0" smtClean="0"/>
              <a:t>!</a:t>
            </a:r>
            <a:endParaRPr lang="en-US" dirty="0"/>
          </a:p>
          <a:p>
            <a:endParaRPr lang="en-US" dirty="0"/>
          </a:p>
        </p:txBody>
      </p:sp>
      <p:sp>
        <p:nvSpPr>
          <p:cNvPr id="4" name="Shape 1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Consequences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26" y="1676400"/>
            <a:ext cx="299774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580965"/>
            <a:ext cx="7297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omic Sans MS" panose="030F0702030302020204" pitchFamily="66" charset="0"/>
              </a:rPr>
              <a:t>Uncle Joe says: </a:t>
            </a:r>
            <a:br>
              <a:rPr lang="en-US" sz="1800" dirty="0" smtClean="0">
                <a:latin typeface="Comic Sans MS" panose="030F0702030302020204" pitchFamily="66" charset="0"/>
              </a:rPr>
            </a:br>
            <a:r>
              <a:rPr lang="en-US" sz="1800" dirty="0" smtClean="0">
                <a:latin typeface="Comic Sans MS" panose="030F0702030302020204" pitchFamily="66" charset="0"/>
              </a:rPr>
              <a:t>“Death solves all problems – no man, no problem!”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“One death is a tragedy; one million, a statistic!”</a:t>
            </a:r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Causes of 1917 revolutions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23331" y="1828800"/>
            <a:ext cx="6143722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2575" marR="0" lvl="0" indent="-282575" algn="l" rtl="0">
              <a:spcBef>
                <a:spcPts val="2000"/>
              </a:spcBef>
              <a:buClr>
                <a:schemeClr val="dk2"/>
              </a:buClr>
              <a:buSzPct val="99537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Russian Revolution took place in </a:t>
            </a:r>
            <a:r>
              <a:rPr lang="en-US" sz="36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November of </a:t>
            </a: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1917 when the Bolshevik Party forces took over the government offices in Petrograd. </a:t>
            </a:r>
          </a:p>
        </p:txBody>
      </p:sp>
      <p:sp>
        <p:nvSpPr>
          <p:cNvPr id="129" name="Shape 129"/>
          <p:cNvSpPr/>
          <p:nvPr/>
        </p:nvSpPr>
        <p:spPr>
          <a:xfrm>
            <a:off x="6816435" y="1828800"/>
            <a:ext cx="2189980" cy="429736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6816435" y="1828800"/>
            <a:ext cx="2189980" cy="4297363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Causes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-32657" y="1447800"/>
            <a:ext cx="5595257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2575" marR="0" lvl="0" indent="-282575" algn="l" rtl="0">
              <a:spcBef>
                <a:spcPts val="2000"/>
              </a:spcBef>
              <a:buClr>
                <a:schemeClr val="dk2"/>
              </a:buClr>
              <a:buSzPct val="100694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Weak leadership of Czar Nicholas II</a:t>
            </a:r>
            <a:r>
              <a:rPr lang="en-US" sz="3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endParaRPr lang="en-US" sz="3200" b="0" i="0" u="none" strike="noStrike" cap="none" baseline="0" dirty="0" smtClea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282575">
              <a:spcBef>
                <a:spcPts val="2000"/>
              </a:spcBef>
              <a:buClr>
                <a:schemeClr val="dk2"/>
              </a:buClr>
              <a:buSzPct val="100694"/>
            </a:pPr>
            <a:r>
              <a:rPr lang="en-US" sz="2800" dirty="0" smtClean="0"/>
              <a:t>He </a:t>
            </a:r>
            <a:r>
              <a:rPr lang="en-US" sz="2800" b="0" i="0" u="none" strike="noStrike" cap="none" baseline="0" dirty="0" smtClean="0">
                <a:solidFill>
                  <a:schemeClr val="dk2"/>
                </a:solidFill>
                <a:sym typeface="Arial"/>
              </a:rPr>
              <a:t>clung </a:t>
            </a:r>
            <a:r>
              <a:rPr lang="en-US" sz="2800" b="0" i="0" u="none" strike="noStrike" cap="none" baseline="0" dirty="0">
                <a:solidFill>
                  <a:schemeClr val="dk2"/>
                </a:solidFill>
                <a:sym typeface="Arial"/>
              </a:rPr>
              <a:t>to </a:t>
            </a:r>
            <a:r>
              <a:rPr lang="en-US" sz="2800" b="0" i="0" u="none" strike="noStrike" cap="none" baseline="0" dirty="0">
                <a:solidFill>
                  <a:schemeClr val="accent5">
                    <a:lumMod val="75000"/>
                  </a:schemeClr>
                </a:solidFill>
                <a:sym typeface="Arial"/>
              </a:rPr>
              <a:t>autocracy</a:t>
            </a:r>
            <a:r>
              <a:rPr lang="en-US" sz="2800" b="0" i="0" u="none" strike="noStrike" cap="none" baseline="0" dirty="0">
                <a:solidFill>
                  <a:schemeClr val="dk2"/>
                </a:solidFill>
                <a:sym typeface="Arial"/>
              </a:rPr>
              <a:t> </a:t>
            </a:r>
            <a:r>
              <a:rPr lang="en-US" sz="2800" b="0" i="0" u="none" strike="noStrike" cap="none" baseline="0" dirty="0" smtClean="0">
                <a:solidFill>
                  <a:schemeClr val="dk2"/>
                </a:solidFill>
                <a:sym typeface="Arial"/>
              </a:rPr>
              <a:t>(a government</a:t>
            </a:r>
            <a:r>
              <a:rPr lang="en-US" sz="2800" b="0" i="0" u="none" strike="noStrike" cap="none" dirty="0" smtClean="0">
                <a:solidFill>
                  <a:schemeClr val="dk2"/>
                </a:solidFill>
                <a:sym typeface="Arial"/>
              </a:rPr>
              <a:t> controlled by a single person) </a:t>
            </a:r>
            <a:r>
              <a:rPr lang="en-US" sz="2800" b="0" i="0" u="none" strike="noStrike" cap="none" baseline="0" dirty="0" smtClean="0">
                <a:solidFill>
                  <a:schemeClr val="dk2"/>
                </a:solidFill>
                <a:sym typeface="Arial"/>
              </a:rPr>
              <a:t>despite </a:t>
            </a:r>
            <a:r>
              <a:rPr lang="en-US" sz="2800" b="0" i="0" u="none" strike="noStrike" cap="none" baseline="0" dirty="0">
                <a:solidFill>
                  <a:schemeClr val="dk2"/>
                </a:solidFill>
                <a:sym typeface="Arial"/>
              </a:rPr>
              <a:t>changing times and widespread </a:t>
            </a:r>
            <a:r>
              <a:rPr lang="en-US" sz="2800" b="0" i="0" u="none" strike="noStrike" cap="none" baseline="0" dirty="0" smtClean="0">
                <a:solidFill>
                  <a:schemeClr val="dk2"/>
                </a:solidFill>
                <a:sym typeface="Arial"/>
              </a:rPr>
              <a:t>suffering of his people</a:t>
            </a:r>
          </a:p>
          <a:p>
            <a:pPr lvl="1" indent="-282575">
              <a:spcBef>
                <a:spcPts val="2000"/>
              </a:spcBef>
              <a:buClr>
                <a:schemeClr val="dk2"/>
              </a:buClr>
              <a:buSzPct val="100694"/>
            </a:pPr>
            <a:r>
              <a:rPr lang="en-US" sz="2800" dirty="0" smtClean="0"/>
              <a:t>He will be the last monarch Russia will ever have!</a:t>
            </a:r>
            <a:endParaRPr lang="en-US" sz="2800" b="0" i="0" u="none" strike="noStrike" cap="none" baseline="0" dirty="0">
              <a:solidFill>
                <a:schemeClr val="dk2"/>
              </a:solidFill>
              <a:sym typeface="Arial"/>
            </a:endParaRPr>
          </a:p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4000"/>
            <a:ext cx="3219450" cy="42862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47799"/>
            <a:ext cx="5867400" cy="5388429"/>
          </a:xfrm>
        </p:spPr>
        <p:txBody>
          <a:bodyPr/>
          <a:lstStyle/>
          <a:p>
            <a:pPr marL="0" lvl="0" indent="0">
              <a:buSzPct val="100694"/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At home</a:t>
            </a:r>
            <a:r>
              <a:rPr lang="en-US" sz="2800" dirty="0" smtClean="0"/>
              <a:t>:</a:t>
            </a:r>
          </a:p>
          <a:p>
            <a:pPr lvl="0" indent="-282575">
              <a:buSzPct val="100694"/>
            </a:pPr>
            <a:r>
              <a:rPr lang="en-US" sz="2800" dirty="0" smtClean="0"/>
              <a:t>Large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landless peasantry </a:t>
            </a:r>
            <a:r>
              <a:rPr lang="en-US" sz="2800" dirty="0" smtClean="0"/>
              <a:t>– as Russia industrializes, more people moved off the land in search of better jobs</a:t>
            </a:r>
          </a:p>
          <a:p>
            <a:pPr indent="-282575">
              <a:buSzPct val="100694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Poor working conditions</a:t>
            </a:r>
            <a:r>
              <a:rPr lang="en-US" sz="2800" dirty="0"/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low </a:t>
            </a:r>
            <a:r>
              <a:rPr lang="en-US" sz="2800" dirty="0"/>
              <a:t>wages and hazards of industrialization</a:t>
            </a:r>
          </a:p>
          <a:p>
            <a:pPr lvl="0" indent="-282575">
              <a:buSzPct val="100694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4516892"/>
            <a:ext cx="4190999" cy="2319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763" y="152400"/>
            <a:ext cx="303323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524000"/>
            <a:ext cx="5943600" cy="5257800"/>
          </a:xfrm>
        </p:spPr>
        <p:txBody>
          <a:bodyPr/>
          <a:lstStyle/>
          <a:p>
            <a:pPr marL="0" lvl="0" indent="0">
              <a:buSzPct val="100694"/>
              <a:buNone/>
            </a:pPr>
            <a:r>
              <a:rPr lang="en-US" sz="2800" u="sng" dirty="0" smtClean="0">
                <a:solidFill>
                  <a:schemeClr val="accent5">
                    <a:lumMod val="75000"/>
                  </a:schemeClr>
                </a:solidFill>
              </a:rPr>
              <a:t>New Ideas for Revolution!</a:t>
            </a:r>
          </a:p>
          <a:p>
            <a:pPr lvl="0" indent="-282575">
              <a:buSzPct val="100694"/>
            </a:pPr>
            <a:r>
              <a:rPr lang="en-US" sz="2800" dirty="0" smtClean="0"/>
              <a:t>Revolutionary </a:t>
            </a:r>
            <a:r>
              <a:rPr lang="en-US" sz="2800" dirty="0"/>
              <a:t>movements wanted worker-run </a:t>
            </a:r>
            <a:r>
              <a:rPr lang="en-US" sz="2800" dirty="0" smtClean="0"/>
              <a:t>government (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Communism</a:t>
            </a:r>
            <a:r>
              <a:rPr lang="en-US" sz="2800" dirty="0" smtClean="0"/>
              <a:t>)</a:t>
            </a:r>
          </a:p>
          <a:p>
            <a:pPr lvl="0" indent="-282575">
              <a:buSzPct val="100694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The Bolshevik Party</a:t>
            </a:r>
            <a:r>
              <a:rPr lang="en-US" sz="2800" dirty="0" smtClean="0"/>
              <a:t> – made </a:t>
            </a:r>
            <a:br>
              <a:rPr lang="en-US" sz="2800" dirty="0" smtClean="0"/>
            </a:br>
            <a:r>
              <a:rPr lang="en-US" sz="2800" dirty="0" smtClean="0"/>
              <a:t>up mostly of workers, </a:t>
            </a:r>
            <a:br>
              <a:rPr lang="en-US" sz="2800" dirty="0" smtClean="0"/>
            </a:br>
            <a:r>
              <a:rPr lang="en-US" sz="2800" dirty="0" smtClean="0"/>
              <a:t>considered themselves the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leaders of the working class </a:t>
            </a:r>
            <a:b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and eventually will take over Russia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3973965"/>
            <a:ext cx="3771900" cy="2828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2100" y="3352800"/>
            <a:ext cx="3543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Leader – Vladimir Lenin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6629400" cy="5334000"/>
          </a:xfrm>
        </p:spPr>
        <p:txBody>
          <a:bodyPr/>
          <a:lstStyle/>
          <a:p>
            <a:pPr marL="92075" lvl="0" indent="0">
              <a:buNone/>
            </a:pPr>
            <a:r>
              <a:rPr lang="en-US" sz="2800" u="sng" dirty="0" smtClean="0">
                <a:solidFill>
                  <a:schemeClr val="accent5">
                    <a:lumMod val="75000"/>
                  </a:schemeClr>
                </a:solidFill>
              </a:rPr>
              <a:t>Russian Defeats!</a:t>
            </a:r>
          </a:p>
          <a:p>
            <a:pPr lvl="0"/>
            <a:r>
              <a:rPr lang="en-US" sz="2800" dirty="0" smtClean="0"/>
              <a:t>The Russians were defeated by the Japanese in the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Russo-Japanese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War </a:t>
            </a:r>
            <a:r>
              <a:rPr lang="en-US" sz="2800" dirty="0"/>
              <a:t>(1905) </a:t>
            </a:r>
            <a:endParaRPr lang="en-US" sz="2800" dirty="0" smtClean="0"/>
          </a:p>
          <a:p>
            <a:pPr lvl="1"/>
            <a:r>
              <a:rPr lang="en-US" sz="2400" dirty="0" smtClean="0"/>
              <a:t>Led </a:t>
            </a:r>
            <a:r>
              <a:rPr lang="en-US" sz="2400" dirty="0"/>
              <a:t>to rising </a:t>
            </a:r>
            <a:r>
              <a:rPr lang="en-US" sz="2400" dirty="0" smtClean="0"/>
              <a:t>unrest among the </a:t>
            </a:r>
            <a:br>
              <a:rPr lang="en-US" sz="2400" dirty="0" smtClean="0"/>
            </a:br>
            <a:r>
              <a:rPr lang="en-US" sz="2400" dirty="0" smtClean="0"/>
              <a:t>people and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dislike for the Tsar</a:t>
            </a:r>
          </a:p>
          <a:p>
            <a:pPr lvl="0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World War I </a:t>
            </a:r>
            <a:r>
              <a:rPr lang="en-US" sz="2800" dirty="0" smtClean="0"/>
              <a:t>– Russian army </a:t>
            </a:r>
            <a:br>
              <a:rPr lang="en-US" sz="2800" dirty="0" smtClean="0"/>
            </a:br>
            <a:r>
              <a:rPr lang="en-US" sz="2800" dirty="0" smtClean="0"/>
              <a:t>suffered terrible casualties</a:t>
            </a:r>
          </a:p>
          <a:p>
            <a:pPr lvl="1"/>
            <a:r>
              <a:rPr lang="en-US" sz="2400" dirty="0" smtClean="0"/>
              <a:t>At home people lacked food and</a:t>
            </a:r>
            <a:br>
              <a:rPr lang="en-US" sz="2400" dirty="0" smtClean="0"/>
            </a:br>
            <a:r>
              <a:rPr lang="en-US" sz="2400" dirty="0" smtClean="0"/>
              <a:t>fuel…again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they turn against </a:t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the Tsar</a:t>
            </a:r>
            <a:r>
              <a:rPr lang="en-US" sz="2400" dirty="0" smtClean="0"/>
              <a:t>!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93" y="3928872"/>
            <a:ext cx="4065078" cy="29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2657" y="1447800"/>
            <a:ext cx="5606143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2000"/>
              </a:spcBef>
              <a:buClr>
                <a:schemeClr val="dk2"/>
              </a:buClr>
              <a:buSzPct val="100694"/>
              <a:buNone/>
            </a:pPr>
            <a:r>
              <a:rPr lang="en-US" sz="2400" b="0" i="0" u="none" strike="noStrike" cap="none" baseline="0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Bloody Sunday: </a:t>
            </a:r>
            <a:endParaRPr lang="en-US" sz="2400" b="0" i="0" u="none" strike="noStrike" cap="none" baseline="0" dirty="0" smtClean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82575" marR="0" lvl="0" indent="-282575" algn="l" rtl="0">
              <a:spcBef>
                <a:spcPts val="2000"/>
              </a:spcBef>
              <a:buClr>
                <a:schemeClr val="dk2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1905: St. Petersburg – unarmed protestors are gunned down by the Tsar’s soldiers outside his winter palace.</a:t>
            </a:r>
          </a:p>
          <a:p>
            <a:pPr lvl="1" indent="-282575">
              <a:spcBef>
                <a:spcPts val="2000"/>
              </a:spcBef>
              <a:buClr>
                <a:schemeClr val="dk2"/>
              </a:buClr>
              <a:buSzPct val="100694"/>
            </a:pPr>
            <a:r>
              <a:rPr lang="en-US" dirty="0" smtClean="0"/>
              <a:t>This key event will help turn public opinion against the Tsar and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lead to the Russian Revolution in 1917</a:t>
            </a:r>
            <a:r>
              <a:rPr lang="en-US" dirty="0" smtClean="0"/>
              <a:t>!</a:t>
            </a:r>
            <a:r>
              <a:rPr lang="en-US" sz="22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95275" lvl="1" indent="0">
              <a:spcBef>
                <a:spcPts val="2000"/>
              </a:spcBef>
              <a:buClr>
                <a:schemeClr val="dk2"/>
              </a:buClr>
              <a:buSzPct val="100694"/>
              <a:buNone/>
            </a:pPr>
            <a:r>
              <a:rPr lang="en-US" sz="2400" dirty="0" smtClean="0"/>
              <a:t>1917: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March Revolution </a:t>
            </a:r>
            <a:r>
              <a:rPr lang="en-US" sz="2400" dirty="0" smtClean="0"/>
              <a:t>– soldiers join the protestors instead of stopping the revolution – it will be the end of Autocracy and the end of the Tsar!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</p:spPr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72" y="1905000"/>
            <a:ext cx="3292248" cy="415109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Consequences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0" y="1447800"/>
            <a:ext cx="6096000" cy="533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2000"/>
              </a:spcBef>
              <a:buClr>
                <a:schemeClr val="dk2"/>
              </a:buClr>
              <a:buSzPct val="100694"/>
              <a:buNone/>
            </a:pPr>
            <a:r>
              <a:rPr lang="en-US" sz="2800" b="0" i="0" u="none" strike="noStrike" cap="none" baseline="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Communist</a:t>
            </a:r>
            <a:r>
              <a:rPr lang="en-US" sz="28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Party comes to Power!</a:t>
            </a:r>
            <a:endParaRPr lang="en-US" sz="2800" b="0" i="0" u="none" strike="noStrike" cap="none" baseline="0" dirty="0" smtClean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82575" marR="0" lvl="0" indent="-282575" algn="l" rtl="0">
              <a:spcBef>
                <a:spcPts val="2000"/>
              </a:spcBef>
              <a:buClr>
                <a:schemeClr val="dk2"/>
              </a:buClr>
              <a:buSzPct val="100694"/>
              <a:buFont typeface="Arial"/>
              <a:buChar char="•"/>
            </a:pPr>
            <a:r>
              <a:rPr lang="en-US" sz="28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Government </a:t>
            </a:r>
            <a:r>
              <a:rPr lang="en-US" sz="28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taken over by the Bolshevik Party, </a:t>
            </a:r>
            <a:r>
              <a:rPr lang="en-US" sz="28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Lenin’s party</a:t>
            </a:r>
            <a:endParaRPr lang="en-US" sz="28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282575">
              <a:spcBef>
                <a:spcPts val="2000"/>
              </a:spcBef>
              <a:buClr>
                <a:schemeClr val="dk2"/>
              </a:buClr>
              <a:buSzPct val="100694"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Farmland is distributed among farmers, and </a:t>
            </a:r>
            <a:r>
              <a:rPr lang="en-US" sz="2400" b="0" i="0" u="none" strike="noStrike" cap="none" baseline="0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factories are given to workers</a:t>
            </a:r>
          </a:p>
          <a:p>
            <a:pPr lvl="1" indent="-282575">
              <a:spcBef>
                <a:spcPts val="2000"/>
              </a:spcBef>
              <a:buClr>
                <a:schemeClr val="dk2"/>
              </a:buClr>
              <a:buSzPct val="100694"/>
            </a:pPr>
            <a:r>
              <a:rPr lang="en-US" sz="2400" b="0" i="0" u="none" strike="noStrike" cap="none" baseline="0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Banks are nationalized </a:t>
            </a:r>
            <a:r>
              <a:rPr lang="en-US" sz="24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a national council is assembled to run the </a:t>
            </a: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economy</a:t>
            </a:r>
          </a:p>
          <a:p>
            <a:pPr lvl="1" indent="-282575">
              <a:spcBef>
                <a:spcPts val="2000"/>
              </a:spcBef>
              <a:buClr>
                <a:schemeClr val="dk2"/>
              </a:buClr>
              <a:buSzPct val="100694"/>
            </a:pPr>
            <a:r>
              <a:rPr lang="en-US" sz="2400" dirty="0"/>
              <a:t>Russia pulls out of WWI, signing the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Treaty of Brest-Litovsk</a:t>
            </a:r>
            <a:r>
              <a:rPr lang="en-US" sz="2400" dirty="0"/>
              <a:t>, conceding much land to Germany</a:t>
            </a:r>
          </a:p>
          <a:p>
            <a:pPr lvl="1" indent="-282575">
              <a:spcBef>
                <a:spcPts val="2000"/>
              </a:spcBef>
              <a:buClr>
                <a:schemeClr val="dk2"/>
              </a:buClr>
              <a:buSzPct val="100694"/>
            </a:pPr>
            <a:endParaRPr lang="en-US" sz="24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52600"/>
            <a:ext cx="2743200" cy="398678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3429000" cy="4846320"/>
          </a:xfrm>
        </p:spPr>
        <p:txBody>
          <a:bodyPr/>
          <a:lstStyle/>
          <a:p>
            <a:pPr marL="92075" lvl="0" indent="0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No more Monarchy in Russia!</a:t>
            </a:r>
          </a:p>
          <a:p>
            <a:pPr lvl="0"/>
            <a:r>
              <a:rPr lang="en-US" sz="2800" dirty="0" smtClean="0"/>
              <a:t>Czarist </a:t>
            </a:r>
            <a:r>
              <a:rPr lang="en-US" sz="2800" dirty="0"/>
              <a:t>rule ends, Nicholas II, his wife and five children are executed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97" y="1828800"/>
            <a:ext cx="5547360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Precedent">
      <a:dk1>
        <a:srgbClr val="921F07"/>
      </a:dk1>
      <a:lt1>
        <a:srgbClr val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408</Words>
  <Application>Microsoft Office PowerPoint</Application>
  <PresentationFormat>On-screen Show (4:3)</PresentationFormat>
  <Paragraphs>50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/>
      <vt:lpstr>Russian Revolutions and Rise of Communism</vt:lpstr>
      <vt:lpstr>Causes of 1917 revolutions</vt:lpstr>
      <vt:lpstr>Causes</vt:lpstr>
      <vt:lpstr>Causes</vt:lpstr>
      <vt:lpstr>Causes</vt:lpstr>
      <vt:lpstr>Causes</vt:lpstr>
      <vt:lpstr>Causes</vt:lpstr>
      <vt:lpstr>Consequences</vt:lpstr>
      <vt:lpstr>Consequences</vt:lpstr>
      <vt:lpstr>Consequences</vt:lpstr>
      <vt:lpstr>Consequences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Revolutions and Rise of Communism</dc:title>
  <dc:creator>Karima A. Wesselhoft</dc:creator>
  <cp:lastModifiedBy>Michael Perry</cp:lastModifiedBy>
  <cp:revision>11</cp:revision>
  <dcterms:modified xsi:type="dcterms:W3CDTF">2014-08-13T13:04:39Z</dcterms:modified>
</cp:coreProperties>
</file>