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51527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3142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84627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86402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44616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39644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83980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01360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538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34587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47347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0859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87215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85737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84636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91387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3217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5855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899714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0241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6656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55827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03140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39913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32692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4466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65799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8762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76081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6907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5400" b="0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685800" y="3398519"/>
            <a:ext cx="7848599" cy="15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133599" y="-76200"/>
            <a:ext cx="48767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800" b="0" cap="small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2400">
                <a:solidFill>
                  <a:schemeClr val="dk2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731520" y="4599432"/>
            <a:ext cx="7848599" cy="15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 rot="5400000">
            <a:off x="2217817" y="4045823"/>
            <a:ext cx="4709160" cy="79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792079"/>
            <a:ext cx="2139695" cy="1261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971800" y="792079"/>
            <a:ext cx="5714999" cy="557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130551"/>
            <a:ext cx="2139695" cy="4243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9" name="Shape 69"/>
          <p:cNvCxnSpPr/>
          <p:nvPr/>
        </p:nvCxnSpPr>
        <p:spPr>
          <a:xfrm rot="5400000">
            <a:off x="-13115" y="3580205"/>
            <a:ext cx="5577839" cy="15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792479"/>
            <a:ext cx="2142679" cy="126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2858609" y="838200"/>
            <a:ext cx="5904389" cy="5500456"/>
          </a:xfrm>
          <a:prstGeom prst="rect">
            <a:avLst/>
          </a:prstGeom>
          <a:solidFill>
            <a:schemeClr val="lt2"/>
          </a:solidFill>
          <a:ln w="76200" cap="flat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CF2F7"/>
            </a:gs>
            <a:gs pos="40000">
              <a:srgbClr val="D7DDE5"/>
            </a:gs>
            <a:gs pos="100000">
              <a:srgbClr val="9BA3AB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365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Legislative Branch: Congress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Non-Legislative Powers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Congress also possesses powers not related to the lawmaking process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Example: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Constitutional Amendments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Electoral Duties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Investigatory Power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Subpoena Power (requiring a person to testify via a document)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067" y="2362200"/>
            <a:ext cx="3784865" cy="292031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4775067" y="2362200"/>
            <a:ext cx="3784865" cy="292031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House of Representatives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881981"/>
            <a:ext cx="39624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881981"/>
            <a:ext cx="3962399" cy="39623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4876800" y="1600200"/>
            <a:ext cx="40385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Designed to be the most representative body of the people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3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 Constitution grants each state one representative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3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Qualifications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 years old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 citizen for 7 years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live in the state he or she represents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3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chamber was capped at 435 members in 1929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3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Seats are apportioned among states on the basis of their respective populations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Apportionment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857690"/>
            <a:ext cx="4038599" cy="234911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2857690"/>
            <a:ext cx="4038599" cy="234911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5029200" y="1673351"/>
            <a:ext cx="3886200" cy="49560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Congress has to redistribute the seats after each census every 10 years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States win or lose seats based on their population gains or losses (VA has 11 seats, CA has 53)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seat represents roughly 710,000 people per the 2010 U.S. Census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Reapportionment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4800600"/>
            <a:ext cx="8229600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the seats are redistributed, state legislatures divide their states into the allotted number of districts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district must be a compact, connected territory and have relatively the same number of people in each one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Supreme Court ruled that creating disproportionate districts or districts drawn to disenfranchise or benefit minorities is unconstitutional</a:t>
            </a:r>
          </a:p>
          <a:p>
            <a:pPr marL="182880" marR="0" lvl="0" indent="-53339" algn="l" rtl="0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339" y="1219200"/>
            <a:ext cx="7513319" cy="3453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Gerrymandering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209800"/>
            <a:ext cx="4343399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04800" y="2209800"/>
            <a:ext cx="4343400" cy="3505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4953000" y="1673351"/>
            <a:ext cx="3886200" cy="4718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Gerrymandering- drawing districts to the advantage of the majority party in the state legislature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gerrymandering methods: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Concentrate opposing voters in one or few districts to protect seats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Spread the opposition thin to limit the ability for a party to carry any district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 Senate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12950"/>
            <a:ext cx="4038599" cy="4038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2012950"/>
            <a:ext cx="4038599" cy="40385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75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 Constitution grants each state two Senators</a:t>
            </a:r>
          </a:p>
          <a:p>
            <a:pPr marL="182880" marR="0" lvl="0" indent="-182880" algn="l" rtl="0">
              <a:lnSpc>
                <a:spcPct val="75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framers hoped that a smaller and more exclusive Senate would be more enlightened and responsible than the House</a:t>
            </a:r>
          </a:p>
          <a:p>
            <a:pPr marL="182880" marR="0" lvl="0" indent="-182880" algn="l" rtl="0">
              <a:lnSpc>
                <a:spcPct val="75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Qualifications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years old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 citizen for 9 years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live in the state he or she represents</a:t>
            </a:r>
          </a:p>
          <a:p>
            <a:pPr marL="457200" marR="0" lvl="1" indent="-60959" algn="l" rtl="0">
              <a:lnSpc>
                <a:spcPct val="75000"/>
              </a:lnSpc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165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60959" algn="l" rtl="0">
              <a:lnSpc>
                <a:spcPct val="75000"/>
              </a:lnSpc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165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60959" algn="l" rtl="0">
              <a:lnSpc>
                <a:spcPct val="75000"/>
              </a:lnSpc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165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Political Clout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of its size, Senate members get more press than the House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more likely to be regarded as national political members and tend to have more clout in state politics than House members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Senate is a prime source for Presidential candidates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2518755"/>
            <a:ext cx="4038600" cy="302698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4648200" y="2518755"/>
            <a:ext cx="4038599" cy="302698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Senate Traditions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047" y="1673225"/>
            <a:ext cx="3766906" cy="47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593047" y="1673225"/>
            <a:ext cx="3766906" cy="471805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Unlike the House, there are no rules for debate in the Senate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Filibuster- “talk a bill to death”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threat of filibusters have been used to slow or derail bills as well as treaties and appointments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Cloture rule (60 votes) can end a filibuster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Congressional Leadership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3276600" cy="48798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houses elect its leadership during party caucuses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majority party elects the Speaker in the House, and their floor leader and floor whip in both chambers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minority party elects their floor leader and floor whip in both chambers</a:t>
            </a:r>
          </a:p>
          <a:p>
            <a:pPr marL="457200" marR="0" lvl="1" indent="-60959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155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60959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155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4800" y="7086600"/>
            <a:ext cx="4572000" cy="272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Image result for current congressional leaders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2819400"/>
            <a:ext cx="50863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House Leadership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517775"/>
            <a:ext cx="4038599" cy="302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2517775"/>
            <a:ext cx="4038599" cy="302894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2"/>
          </p:nvPr>
        </p:nvSpPr>
        <p:spPr>
          <a:xfrm>
            <a:off x="4648200" y="1447800"/>
            <a:ext cx="4267199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of the House- the presiding officer of the House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3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Powers of the Speaker: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 over debates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Allows members to speak on the floor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Assigns bills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 rules for debate of bills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Assigns members to committees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3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Floor leaders: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Majority Leader- assists the speaker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Minority Leader- opposing party’s spokesperson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3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Whips- encourage party members to get on board with the wishes of party leadership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Role of the Legislative Branch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517775"/>
            <a:ext cx="40386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2517775"/>
            <a:ext cx="4038599" cy="302894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5029200" y="1673351"/>
            <a:ext cx="3657600" cy="50322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Congress is the body through which the will of the people becomes law</a:t>
            </a:r>
          </a:p>
          <a:p>
            <a:pPr marL="182880" marR="0" lvl="0" indent="-182880" algn="l" rtl="0"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Congress members serve by balancing the needs of their constituents, interest groups, and the nation as a whole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Senate Leadership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Vice President serves as the president of the senate (breaks ties in voting)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President Pro Tempore- longest serving member of the majority party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Floor leaders: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Majority &amp; Minority leaders are the chief strategists and spokespersons for their respective parties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Whips play the same role in the Senate as they do in the house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8" y="1523998"/>
            <a:ext cx="4495801" cy="49011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Committees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52" y="1673225"/>
            <a:ext cx="3784695" cy="47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584152" y="1673225"/>
            <a:ext cx="3784695" cy="471805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2"/>
          </p:nvPr>
        </p:nvSpPr>
        <p:spPr>
          <a:xfrm>
            <a:off x="4724400" y="1676400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Committees are used by both houses to gather information on specific issues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houses have organized permanent “standing” committees, 20 in the House and 16 in the Senate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House members can serve on up to two standing committees; Senators can serve on up to three</a:t>
            </a:r>
          </a:p>
          <a:p>
            <a:pPr marL="182880" marR="0" lvl="0" indent="-31750" algn="l" rtl="0">
              <a:lnSpc>
                <a:spcPct val="80000"/>
              </a:lnSpc>
              <a:spcBef>
                <a:spcPts val="560"/>
              </a:spcBef>
              <a:buClr>
                <a:schemeClr val="accent1"/>
              </a:buClr>
              <a:buFont typeface="Arial"/>
              <a:buNone/>
            </a:pPr>
            <a:endParaRPr sz="165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Committee Structure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committee is headed by a chairperson, chosen by the majority party and usually based on seniority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Committees typically have three or four subcommittees that have a more narrowed focus</a:t>
            </a:r>
          </a:p>
          <a:p>
            <a:pPr marL="182880" marR="0" lvl="0" indent="-31750" algn="l" rtl="0">
              <a:lnSpc>
                <a:spcPct val="90000"/>
              </a:lnSpc>
              <a:spcBef>
                <a:spcPts val="560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2349500"/>
            <a:ext cx="4038599" cy="3365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>
            <a:spLocks noGrp="1"/>
          </p:cNvSpPr>
          <p:nvPr>
            <p:ph type="body" idx="2"/>
          </p:nvPr>
        </p:nvSpPr>
        <p:spPr>
          <a:xfrm>
            <a:off x="4648200" y="2349500"/>
            <a:ext cx="4038599" cy="33654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 of Subcommittees</a:t>
            </a:r>
          </a:p>
        </p:txBody>
      </p:sp>
      <p:grpSp>
        <p:nvGrpSpPr>
          <p:cNvPr id="260" name="Shape 260"/>
          <p:cNvGrpSpPr/>
          <p:nvPr/>
        </p:nvGrpSpPr>
        <p:grpSpPr>
          <a:xfrm>
            <a:off x="459853" y="2293056"/>
            <a:ext cx="8376691" cy="3414886"/>
            <a:chOff x="2653" y="769056"/>
            <a:chExt cx="8376691" cy="3414886"/>
          </a:xfrm>
        </p:grpSpPr>
        <p:sp>
          <p:nvSpPr>
            <p:cNvPr id="261" name="Shape 261"/>
            <p:cNvSpPr/>
            <p:nvPr/>
          </p:nvSpPr>
          <p:spPr>
            <a:xfrm>
              <a:off x="2483556" y="769056"/>
              <a:ext cx="3414885" cy="904534"/>
            </a:xfrm>
            <a:prstGeom prst="rect">
              <a:avLst/>
            </a:prstGeom>
            <a:solidFill>
              <a:schemeClr val="accent1"/>
            </a:solidFill>
            <a:ln w="264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Armed Forces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2653" y="1923108"/>
              <a:ext cx="1188183" cy="2220138"/>
            </a:xfrm>
            <a:prstGeom prst="rect">
              <a:avLst/>
            </a:prstGeom>
            <a:solidFill>
              <a:schemeClr val="accent1"/>
            </a:solidFill>
            <a:ln w="264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Emerging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Threats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and Capabilities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1440354" y="1923108"/>
              <a:ext cx="1188183" cy="2220138"/>
            </a:xfrm>
            <a:prstGeom prst="rect">
              <a:avLst/>
            </a:prstGeom>
            <a:solidFill>
              <a:schemeClr val="accent1"/>
            </a:solidFill>
            <a:ln w="264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Readiness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and Management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Support</a:t>
              </a:r>
            </a:p>
          </p:txBody>
        </p:sp>
        <p:sp>
          <p:nvSpPr>
            <p:cNvPr id="264" name="Shape 264"/>
            <p:cNvSpPr/>
            <p:nvPr/>
          </p:nvSpPr>
          <p:spPr>
            <a:xfrm>
              <a:off x="2878057" y="1923108"/>
              <a:ext cx="1188183" cy="2260833"/>
            </a:xfrm>
            <a:prstGeom prst="rect">
              <a:avLst/>
            </a:prstGeom>
            <a:solidFill>
              <a:schemeClr val="accent1"/>
            </a:solidFill>
            <a:ln w="264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Senate Power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4315758" y="1923108"/>
              <a:ext cx="1188183" cy="2220138"/>
            </a:xfrm>
            <a:prstGeom prst="rect">
              <a:avLst/>
            </a:prstGeom>
            <a:solidFill>
              <a:schemeClr val="accent1"/>
            </a:solidFill>
            <a:ln w="264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Strategic Forces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5753460" y="1923108"/>
              <a:ext cx="1188183" cy="2260833"/>
            </a:xfrm>
            <a:prstGeom prst="rect">
              <a:avLst/>
            </a:prstGeom>
            <a:solidFill>
              <a:schemeClr val="accent1"/>
            </a:solidFill>
            <a:ln w="264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Airland Forces</a:t>
              </a:r>
            </a:p>
          </p:txBody>
        </p:sp>
        <p:sp>
          <p:nvSpPr>
            <p:cNvPr id="267" name="Shape 267"/>
            <p:cNvSpPr/>
            <p:nvPr/>
          </p:nvSpPr>
          <p:spPr>
            <a:xfrm>
              <a:off x="7191161" y="1923108"/>
              <a:ext cx="1188183" cy="2260833"/>
            </a:xfrm>
            <a:prstGeom prst="rect">
              <a:avLst/>
            </a:prstGeom>
            <a:solidFill>
              <a:schemeClr val="accent1"/>
            </a:solidFill>
            <a:ln w="264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Personnel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types of Committees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04800" y="1673351"/>
            <a:ext cx="4190999" cy="49560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Committees- temporary committees set up to investigate current issues and/or problems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Joint Committees- composed of members of both houses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Conference Committees- temporary joint committees created to iron out different versions of the same bill from both houses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2579559"/>
            <a:ext cx="4038599" cy="290537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>
            <a:spLocks noGrp="1"/>
          </p:cNvSpPr>
          <p:nvPr>
            <p:ph type="body" idx="2"/>
          </p:nvPr>
        </p:nvSpPr>
        <p:spPr>
          <a:xfrm>
            <a:off x="4648200" y="2579559"/>
            <a:ext cx="4038599" cy="290538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does legislation get passed?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209800"/>
            <a:ext cx="38100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3809999" cy="35813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 start as ideas from Congress, the President, privates citizens, and/or interest groups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Bills can be introduced in by a member in either house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called the bill’s sponsor (there can be more than one)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Bills are given numbers, then are sent to the appropriate committee (where most bills die)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Committee Action</a:t>
            </a: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642524"/>
            <a:ext cx="4038600" cy="2779452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457200" y="2642524"/>
            <a:ext cx="4038599" cy="277945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8798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75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bill is then referred to a subcommittee, where research and public hearings on the bill take place</a:t>
            </a:r>
          </a:p>
          <a:p>
            <a:pPr marL="182880" marR="0" lvl="0" indent="-182880" algn="l" rtl="0">
              <a:lnSpc>
                <a:spcPct val="75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subcommittee reports back with the standing committee, recommending what course of action should be taken</a:t>
            </a:r>
          </a:p>
          <a:p>
            <a:pPr marL="182880" marR="0" lvl="0" indent="-182880" algn="l" rtl="0">
              <a:lnSpc>
                <a:spcPct val="75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committee then takes one of three actions on the bill </a:t>
            </a:r>
          </a:p>
          <a:p>
            <a:pPr marL="457200" marR="0" lvl="1" indent="-190500" algn="l" rtl="0">
              <a:lnSpc>
                <a:spcPct val="75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 favorably</a:t>
            </a:r>
          </a:p>
          <a:p>
            <a:pPr marL="457200" marR="0" lvl="1" indent="-190500" algn="l" rtl="0">
              <a:lnSpc>
                <a:spcPct val="75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Pigeonhole (refuse to report the bill)</a:t>
            </a:r>
          </a:p>
          <a:p>
            <a:pPr marL="457200" marR="0" lvl="1" indent="-190500" algn="l" rtl="0">
              <a:lnSpc>
                <a:spcPct val="75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 bill unfavorably (rare)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House Floor Action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50322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bill then is considered on the floor and passed or defeated with a majority vote (the House Rules committee determines rules on debate and rather or not the bill can be amended)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House, a quorum (218 votes) or the Committee of the Whole (100 votes) is needed to conduct business</a:t>
            </a:r>
          </a:p>
          <a:p>
            <a:pPr marL="182880" marR="0" lvl="0" indent="-31750" algn="l" rtl="0">
              <a:lnSpc>
                <a:spcPct val="90000"/>
              </a:lnSpc>
              <a:spcBef>
                <a:spcPts val="560"/>
              </a:spcBef>
              <a:buClr>
                <a:schemeClr val="accent1"/>
              </a:buClr>
              <a:buFont typeface="Arial"/>
              <a:buNone/>
            </a:pPr>
            <a:endParaRPr sz="165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2517775"/>
            <a:ext cx="40386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>
            <a:spLocks noGrp="1"/>
          </p:cNvSpPr>
          <p:nvPr>
            <p:ph type="body" idx="2"/>
          </p:nvPr>
        </p:nvSpPr>
        <p:spPr>
          <a:xfrm>
            <a:off x="4648200" y="2517775"/>
            <a:ext cx="4038599" cy="302894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Senate Floor Action</a:t>
            </a:r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517775"/>
            <a:ext cx="40386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57200" y="2517775"/>
            <a:ext cx="4038599" cy="302894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as the House, the Senate votes to pass or defeat a bill with a majority vote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no rules for debate on the Senate floor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Senators can filibuster bills to prevent action on it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Senators can add riders to bills (provisions unrelated to the bill)</a:t>
            </a:r>
          </a:p>
          <a:p>
            <a:pPr marL="182880" marR="0" lvl="0" indent="-31750" algn="l" rtl="0">
              <a:lnSpc>
                <a:spcPct val="80000"/>
              </a:lnSpc>
              <a:spcBef>
                <a:spcPts val="560"/>
              </a:spcBef>
              <a:buClr>
                <a:schemeClr val="accent1"/>
              </a:buClr>
              <a:buFont typeface="Arial"/>
              <a:buNone/>
            </a:pPr>
            <a:endParaRPr sz="165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31750" algn="l" rtl="0">
              <a:lnSpc>
                <a:spcPct val="80000"/>
              </a:lnSpc>
              <a:spcBef>
                <a:spcPts val="560"/>
              </a:spcBef>
              <a:buClr>
                <a:schemeClr val="accent1"/>
              </a:buClr>
              <a:buFont typeface="Arial"/>
              <a:buNone/>
            </a:pPr>
            <a:endParaRPr sz="165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Becoming a law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41148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House and Senate bills must be identical, so sometimes conference committees are necessary (their work must be approved by a majority vote in both houses)</a:t>
            </a:r>
          </a:p>
          <a:p>
            <a:pPr marL="182880" marR="0" lvl="0" indent="-18288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passed by both houses, the bill goes to the president, where it can be signed into law, vetoed, or take no action (Congress in session- bill passes; Congress out of session- bill dies AKA pocket veto)</a:t>
            </a:r>
          </a:p>
          <a:p>
            <a:pPr marL="182880" marR="0" lvl="0" indent="-18288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Either house can override a presidential veto with a 2/3’s vote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400" y="2937489"/>
            <a:ext cx="3581399" cy="218952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body" idx="2"/>
          </p:nvPr>
        </p:nvSpPr>
        <p:spPr>
          <a:xfrm>
            <a:off x="5105400" y="2937489"/>
            <a:ext cx="3581399" cy="218952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Organization of Congress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04800" y="1673351"/>
            <a:ext cx="4190999" cy="50322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the Great Compromise, the US Constitution established Congress as a bicameral body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House of Representatives is based on population and has 435 members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Senate is based on equal representation from each state and has 100 members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House has always been popularly elected; the Senate was chosen by state legislatures until 1913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071" y="1673400"/>
            <a:ext cx="3898856" cy="47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718071" y="1673400"/>
            <a:ext cx="3898856" cy="47176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Congressional Elections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member of the House of Representatives seat is contested every two years, while a third of Senate seats are also up every two years (senators from the same state do not come up for reelection at the same time)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3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though big turnover is possible, about 90% of incumbents win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3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member leaves a seat open for whatever reason, the state governor calls for a special election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3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no term limits for either house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225" y="2362200"/>
            <a:ext cx="3333750" cy="253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5229225" y="2362200"/>
            <a:ext cx="3333750" cy="253920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Congressional Benefits &amp; Perks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Salary of $174,000 (more for leadership)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space, stationary, postage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Low-cost life insurance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Medical coverage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Gym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for office staff, trips home, telephones, etc.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Travel allowance</a:t>
            </a:r>
          </a:p>
          <a:p>
            <a:pPr marL="182880" marR="0" lvl="0" indent="-31750" algn="l" rtl="0">
              <a:lnSpc>
                <a:spcPct val="90000"/>
              </a:lnSpc>
              <a:spcBef>
                <a:spcPts val="560"/>
              </a:spcBef>
              <a:buClr>
                <a:schemeClr val="accent1"/>
              </a:buClr>
              <a:buFont typeface="Arial"/>
              <a:buNone/>
            </a:pPr>
            <a:endParaRPr sz="165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 deduction for 2 residencies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Pension of up to $50,000 a year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from arrest on the way to or from Congress, and in session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Can’t be sued for anything said in session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License Plates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Checks and Balances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228600" y="1673351"/>
            <a:ext cx="4267199" cy="49560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Congress has several ways to check the other two branches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approve or deny federal spending/appropriation (power of the purse- exclusive to the House)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approve or reject treaties (exclusive to the Senate)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approve or deny Presidential appointees (exclusive to the Senate)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Oversight- making sure the Executive Branch is following the laws Congress has passed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Impeachment of members of the Judicial &amp; Executive Branches (House charges, Senate tries- 2/3’s vote to remove)</a:t>
            </a:r>
          </a:p>
          <a:p>
            <a:pPr marL="457200" marR="0" lvl="1" indent="-60959" algn="l" rtl="0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60959" algn="l" rtl="0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60959" algn="l" rtl="0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750" y="2627311"/>
            <a:ext cx="3619500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857750" y="2627311"/>
            <a:ext cx="3619500" cy="280987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Powers of Congress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Congress has only those powers granted to it by the Constitution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specific powers are laid out in three different ways:</a:t>
            </a:r>
          </a:p>
          <a:p>
            <a:pPr marL="457200" marR="0" lvl="1" indent="-190499" algn="l" rtl="0">
              <a:lnSpc>
                <a:spcPct val="90000"/>
              </a:lnSpc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Expressed powers</a:t>
            </a:r>
          </a:p>
          <a:p>
            <a:pPr marL="457200" marR="0" lvl="1" indent="-190499" algn="l" rtl="0">
              <a:lnSpc>
                <a:spcPct val="90000"/>
              </a:lnSpc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Implied powers</a:t>
            </a:r>
          </a:p>
          <a:p>
            <a:pPr marL="457200" marR="0" lvl="1" indent="-190499" algn="l" rtl="0">
              <a:lnSpc>
                <a:spcPct val="90000"/>
              </a:lnSpc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Inherent powers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also powers denied to Congress</a:t>
            </a:r>
          </a:p>
          <a:p>
            <a:pPr marL="457200" marR="0" lvl="1" indent="-190499" algn="l" rtl="0">
              <a:lnSpc>
                <a:spcPct val="90000"/>
              </a:lnSpc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 pass ex post facto laws, bills of attainder, or suspend writ of habeas corpus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Expressed Powers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4419599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Article I Section 8 specifically grants powers to Congress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fall into three categories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Financing (levy taxes, borrow money, coin money)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Commerce (regulate commerce)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Defense (declare war, raise armies, provide navy) 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Powers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for Naturalization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 a post office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the Federal Judiciary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Grant patents and copyrights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Wieghts &amp; Measures</a:t>
            </a:r>
          </a:p>
          <a:p>
            <a:pPr marL="457200" marR="0" lvl="1" indent="-60959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155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982" y="1673513"/>
            <a:ext cx="3483033" cy="471747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925982" y="1673513"/>
            <a:ext cx="3483032" cy="471747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Implied Powers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48006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Powers that belong to Congress because they can easily be deduced from an expressed power, as created by the Necessary &amp; Proper/Elastic Clause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3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 Supreme Court ruled in </a:t>
            </a:r>
            <a:r>
              <a:rPr lang="en-US" sz="215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McCulloch v. Maryland (1819)</a:t>
            </a: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the Constitution did not need to explicitly give Congress the power to create a bank- it was “necessary and proper” to the execution of expressed powers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30"/>
              </a:spcBef>
              <a:buClr>
                <a:schemeClr val="accent1"/>
              </a:buClr>
              <a:buSzPct val="83068"/>
              <a:buFont typeface="Arial"/>
              <a:buChar char="•"/>
            </a:pPr>
            <a:r>
              <a:rPr lang="en-US" sz="21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Levy taxes &gt; punish tax evaders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Coin money &gt; print money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Raise armies &gt; establish a draft</a:t>
            </a:r>
          </a:p>
          <a:p>
            <a:pPr marL="457200" marR="0" lvl="1" indent="-19050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Regulate commerce &gt; establish minimum wage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400" y="2438400"/>
            <a:ext cx="3200400" cy="243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5486400" y="2438400"/>
            <a:ext cx="3200399" cy="2438796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rity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1597</Words>
  <Application>Microsoft Office PowerPoint</Application>
  <PresentationFormat>On-screen Show (4:3)</PresentationFormat>
  <Paragraphs>178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Clarity</vt:lpstr>
      <vt:lpstr>The Legislative Branch: Congress</vt:lpstr>
      <vt:lpstr>The Role of the Legislative Branch</vt:lpstr>
      <vt:lpstr>Organization of Congress</vt:lpstr>
      <vt:lpstr>Congressional Elections</vt:lpstr>
      <vt:lpstr>Congressional Benefits &amp; Perks</vt:lpstr>
      <vt:lpstr>Checks and Balances</vt:lpstr>
      <vt:lpstr>The Powers of Congress</vt:lpstr>
      <vt:lpstr>Expressed Powers</vt:lpstr>
      <vt:lpstr>Implied Powers</vt:lpstr>
      <vt:lpstr>Non-Legislative Powers</vt:lpstr>
      <vt:lpstr>House of Representatives</vt:lpstr>
      <vt:lpstr>Apportionment</vt:lpstr>
      <vt:lpstr>Reapportionment</vt:lpstr>
      <vt:lpstr>Gerrymandering</vt:lpstr>
      <vt:lpstr>US Senate</vt:lpstr>
      <vt:lpstr>Political Clout</vt:lpstr>
      <vt:lpstr>Senate Traditions</vt:lpstr>
      <vt:lpstr>Congressional Leadership</vt:lpstr>
      <vt:lpstr>House Leadership</vt:lpstr>
      <vt:lpstr>Senate Leadership</vt:lpstr>
      <vt:lpstr>Committees</vt:lpstr>
      <vt:lpstr>Committee Structure</vt:lpstr>
      <vt:lpstr>Example of Subcommittees</vt:lpstr>
      <vt:lpstr>Other types of Committees</vt:lpstr>
      <vt:lpstr>How does legislation get passed?</vt:lpstr>
      <vt:lpstr>Committee Action</vt:lpstr>
      <vt:lpstr>House Floor Action</vt:lpstr>
      <vt:lpstr>Senate Floor Action</vt:lpstr>
      <vt:lpstr>Becoming a law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Legislative Branch: Congress</dc:title>
  <dc:creator>Michael Perry</dc:creator>
  <cp:lastModifiedBy>Michael Perry</cp:lastModifiedBy>
  <cp:revision>3</cp:revision>
  <dcterms:modified xsi:type="dcterms:W3CDTF">2016-11-28T02:21:57Z</dcterms:modified>
</cp:coreProperties>
</file>