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61" r:id="rId5"/>
    <p:sldId id="270" r:id="rId6"/>
    <p:sldId id="271" r:id="rId7"/>
    <p:sldId id="272" r:id="rId8"/>
    <p:sldId id="273" r:id="rId9"/>
    <p:sldId id="277" r:id="rId10"/>
    <p:sldId id="258" r:id="rId11"/>
    <p:sldId id="268" r:id="rId12"/>
    <p:sldId id="259" r:id="rId13"/>
    <p:sldId id="260" r:id="rId14"/>
    <p:sldId id="269" r:id="rId15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7983-2E82-4633-BABC-E328C2BA46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7D10-4780-415D-934F-7E2650A8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AF5B-431F-4163-A21B-7C4CE07A77BE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15613"/>
            <a:ext cx="7315200" cy="31411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35A0-F1FC-4DBF-9782-CF2828008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E95F56-CBFA-43D9-9843-E1336F40A09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676C6D-D1C2-4609-AF04-8D5292A0A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9" y="152400"/>
            <a:ext cx="8556171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The Cold War Ends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609600" y="5616575"/>
            <a:ext cx="8458200" cy="1241425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Collapse of Communism in the Soviet Union &amp; Eastern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5934456" cy="333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27906"/>
          </a:xfrm>
        </p:spPr>
        <p:txBody>
          <a:bodyPr/>
          <a:lstStyle/>
          <a:p>
            <a:r>
              <a:rPr lang="en-US" dirty="0" smtClean="0"/>
              <a:t>Soviet Economic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311808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The Soviet Union was a </a:t>
            </a:r>
            <a:r>
              <a:rPr lang="en-US" dirty="0" smtClean="0">
                <a:solidFill>
                  <a:srgbClr val="FFC000"/>
                </a:solidFill>
              </a:rPr>
              <a:t>totalitarian state</a:t>
            </a:r>
            <a:r>
              <a:rPr lang="en-US" dirty="0" smtClean="0"/>
              <a:t>.</a:t>
            </a:r>
          </a:p>
          <a:p>
            <a:pPr marL="374904" lvl="1" indent="0"/>
            <a:r>
              <a:rPr lang="en-US" dirty="0" smtClean="0"/>
              <a:t>Silence rewarded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Individualism discouraged </a:t>
            </a:r>
            <a:endParaRPr lang="en-US" dirty="0">
              <a:solidFill>
                <a:srgbClr val="FFC000"/>
              </a:solidFill>
            </a:endParaRPr>
          </a:p>
          <a:p>
            <a:pPr marL="0" indent="0"/>
            <a:r>
              <a:rPr lang="en-US" dirty="0" smtClean="0"/>
              <a:t>As a result…</a:t>
            </a:r>
          </a:p>
          <a:p>
            <a:pPr marL="374904" lvl="1" indent="0"/>
            <a:r>
              <a:rPr lang="en-US" dirty="0" smtClean="0"/>
              <a:t>Soviet society rarely changed and the </a:t>
            </a:r>
            <a:r>
              <a:rPr lang="en-US" b="1" dirty="0" smtClean="0">
                <a:solidFill>
                  <a:srgbClr val="FFC000"/>
                </a:solidFill>
              </a:rPr>
              <a:t>Soviet economy became </a:t>
            </a:r>
            <a:r>
              <a:rPr lang="en-US" b="1" u="sng" dirty="0" smtClean="0">
                <a:solidFill>
                  <a:srgbClr val="FFC000"/>
                </a:solidFill>
              </a:rPr>
              <a:t>stagnant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(didn’t grow).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2800"/>
            <a:ext cx="5800825" cy="40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51706"/>
          </a:xfrm>
        </p:spPr>
        <p:txBody>
          <a:bodyPr/>
          <a:lstStyle/>
          <a:p>
            <a:r>
              <a:rPr lang="en-US" dirty="0" smtClean="0"/>
              <a:t>Gorbachev’s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334000" cy="54864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rgbClr val="FFC000"/>
                </a:solidFill>
              </a:rPr>
              <a:t>Mikhail Gorbachev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comes </a:t>
            </a:r>
            <a:r>
              <a:rPr lang="en-US" dirty="0"/>
              <a:t>to power in </a:t>
            </a:r>
            <a:r>
              <a:rPr lang="en-US" dirty="0" smtClean="0"/>
              <a:t>1985</a:t>
            </a:r>
          </a:p>
          <a:p>
            <a:pPr marL="374904" lvl="1" indent="0"/>
            <a:r>
              <a:rPr lang="en-US" dirty="0" smtClean="0"/>
              <a:t>Decides to Institute new Soviet </a:t>
            </a:r>
            <a:r>
              <a:rPr lang="en-US" dirty="0" smtClean="0">
                <a:solidFill>
                  <a:srgbClr val="FFC000"/>
                </a:solidFill>
              </a:rPr>
              <a:t>policies in order to save the Soviet economy and the Communist government</a:t>
            </a:r>
          </a:p>
          <a:p>
            <a:pPr marL="658368" lvl="2" indent="0"/>
            <a:r>
              <a:rPr lang="en-US" b="1" dirty="0" smtClean="0">
                <a:solidFill>
                  <a:srgbClr val="92D050"/>
                </a:solidFill>
              </a:rPr>
              <a:t>Glasnost</a:t>
            </a:r>
            <a:r>
              <a:rPr lang="en-US" dirty="0" smtClean="0"/>
              <a:t> (political)</a:t>
            </a:r>
          </a:p>
          <a:p>
            <a:pPr marL="658368" lvl="2" indent="0"/>
            <a:r>
              <a:rPr lang="en-US" b="1" dirty="0" smtClean="0">
                <a:solidFill>
                  <a:srgbClr val="92D050"/>
                </a:solidFill>
              </a:rPr>
              <a:t>Perestroika</a:t>
            </a:r>
            <a:r>
              <a:rPr lang="en-US" dirty="0" smtClean="0"/>
              <a:t> (economic)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7" y="1838325"/>
            <a:ext cx="3810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Gorbachev’s Policies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708525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Glasnost</a:t>
            </a:r>
            <a:r>
              <a:rPr lang="en-US" dirty="0" smtClean="0">
                <a:solidFill>
                  <a:srgbClr val="FFC000"/>
                </a:solidFill>
              </a:rPr>
              <a:t> gave Soviet citizens a </a:t>
            </a:r>
            <a:r>
              <a:rPr lang="en-US" dirty="0" smtClean="0">
                <a:solidFill>
                  <a:srgbClr val="92D050"/>
                </a:solidFill>
              </a:rPr>
              <a:t>political voice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to…</a:t>
            </a:r>
          </a:p>
          <a:p>
            <a:pPr marL="374904" lvl="1" indent="0"/>
            <a:r>
              <a:rPr lang="en-US" dirty="0" smtClean="0"/>
              <a:t> complain about economic problems </a:t>
            </a:r>
          </a:p>
          <a:p>
            <a:pPr marL="374904" lvl="1" indent="0"/>
            <a:r>
              <a:rPr lang="en-US" dirty="0" smtClean="0"/>
              <a:t> give solutions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Perestroika</a:t>
            </a:r>
          </a:p>
          <a:p>
            <a:pPr lvl="1"/>
            <a:r>
              <a:rPr lang="en-US" dirty="0" smtClean="0"/>
              <a:t>economic restructuring</a:t>
            </a:r>
          </a:p>
          <a:p>
            <a:pPr lvl="1"/>
            <a:r>
              <a:rPr lang="en-US" dirty="0" smtClean="0"/>
              <a:t>Gorbachev allowed local managers to gain authority over farms and factories</a:t>
            </a:r>
          </a:p>
          <a:p>
            <a:pPr lvl="2"/>
            <a:r>
              <a:rPr lang="en-US" dirty="0" smtClean="0"/>
              <a:t>Set prices and wages</a:t>
            </a:r>
          </a:p>
          <a:p>
            <a:pPr lvl="2"/>
            <a:r>
              <a:rPr lang="en-US" dirty="0" smtClean="0"/>
              <a:t>Increased production and efficiency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Side-effect: giving the people a voice led them to demand democracy</a:t>
            </a:r>
            <a:r>
              <a:rPr lang="en-US" dirty="0">
                <a:solidFill>
                  <a:srgbClr val="FFC000"/>
                </a:solidFill>
              </a:rPr>
              <a:t>!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Soviet citizens demanded the resignation of Mikhail Gorbachev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Communist “hardliners” </a:t>
            </a:r>
            <a:r>
              <a:rPr lang="en-US" dirty="0" smtClean="0"/>
              <a:t>try to overthrow Gorbachev (</a:t>
            </a:r>
            <a:r>
              <a:rPr lang="en-US" b="1" dirty="0" smtClean="0">
                <a:solidFill>
                  <a:srgbClr val="FFC000"/>
                </a:solidFill>
              </a:rPr>
              <a:t>military coup</a:t>
            </a:r>
            <a:r>
              <a:rPr lang="en-US" dirty="0" smtClean="0"/>
              <a:t>) by sending the military in to Moscow, but the troops refuse to act against the people!</a:t>
            </a:r>
          </a:p>
          <a:p>
            <a:pPr lvl="1"/>
            <a:r>
              <a:rPr lang="en-US" dirty="0" smtClean="0"/>
              <a:t>Gorbachev loses power and is forced to resign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Boris Yeltsin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became the Russian Federation’s </a:t>
            </a:r>
            <a:r>
              <a:rPr lang="en-US" dirty="0" smtClean="0">
                <a:solidFill>
                  <a:srgbClr val="FFC000"/>
                </a:solidFill>
              </a:rPr>
              <a:t>first elected president</a:t>
            </a:r>
          </a:p>
          <a:p>
            <a:r>
              <a:rPr lang="en-US" dirty="0" smtClean="0"/>
              <a:t>Free elections caused Soviet satellite nations to declare independence</a:t>
            </a:r>
          </a:p>
          <a:p>
            <a:pPr lvl="1"/>
            <a:endParaRPr lang="en-US" dirty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Breakup of the Soviet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495800" cy="1399032"/>
          </a:xfrm>
        </p:spPr>
        <p:txBody>
          <a:bodyPr/>
          <a:lstStyle/>
          <a:p>
            <a:r>
              <a:rPr lang="en-US" dirty="0" smtClean="0"/>
              <a:t>Moscow, 1991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6189"/>
            <a:ext cx="5499009" cy="3821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318516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99032"/>
          </a:xfrm>
        </p:spPr>
        <p:txBody>
          <a:bodyPr/>
          <a:lstStyle/>
          <a:p>
            <a:r>
              <a:rPr lang="en-US" dirty="0" smtClean="0"/>
              <a:t>Cold War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1"/>
            <a:ext cx="4343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did the Soviet Union “lose” the Cold War?</a:t>
            </a:r>
          </a:p>
          <a:p>
            <a:r>
              <a:rPr lang="en-US" dirty="0" smtClean="0"/>
              <a:t>Why did Communism collapse inside </a:t>
            </a:r>
            <a:br>
              <a:rPr lang="en-US" dirty="0" smtClean="0"/>
            </a:br>
            <a:r>
              <a:rPr lang="en-US" dirty="0" smtClean="0"/>
              <a:t>Russia?</a:t>
            </a:r>
          </a:p>
          <a:p>
            <a:pPr marL="64008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Remember:</a:t>
            </a:r>
          </a:p>
          <a:p>
            <a:pPr lvl="1"/>
            <a:r>
              <a:rPr lang="en-US" dirty="0" smtClean="0"/>
              <a:t>Deterrence...led to?</a:t>
            </a:r>
            <a:endParaRPr lang="en-US" dirty="0"/>
          </a:p>
          <a:p>
            <a:pPr lvl="1"/>
            <a:r>
              <a:rPr lang="en-US" dirty="0"/>
              <a:t>Satellite </a:t>
            </a:r>
            <a:r>
              <a:rPr lang="en-US" dirty="0" smtClean="0"/>
              <a:t>Nations...were?</a:t>
            </a:r>
            <a:endParaRPr lang="en-US" dirty="0"/>
          </a:p>
          <a:p>
            <a:pPr lvl="1"/>
            <a:r>
              <a:rPr lang="en-US" dirty="0"/>
              <a:t>The Iron </a:t>
            </a:r>
            <a:r>
              <a:rPr lang="en-US" dirty="0" smtClean="0"/>
              <a:t>Curtain...created?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0" y="1828800"/>
            <a:ext cx="4785304" cy="3731041"/>
          </a:xfrm>
        </p:spPr>
      </p:pic>
    </p:spTree>
    <p:extLst>
      <p:ext uri="{BB962C8B-B14F-4D97-AF65-F5344CB8AC3E}">
        <p14:creationId xmlns:p14="http://schemas.microsoft.com/office/powerpoint/2010/main" val="5933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xfrm>
            <a:off x="76200" y="0"/>
            <a:ext cx="8229600" cy="990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Problems FOR the Soviet Union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</a:t>
            </a:r>
            <a:r>
              <a:rPr lang="en-US" b="1" dirty="0" smtClean="0">
                <a:solidFill>
                  <a:srgbClr val="FFC000"/>
                </a:solidFill>
              </a:rPr>
              <a:t>military expenses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to compete with the US were hurting the USSR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Inefficient</a:t>
            </a:r>
            <a:r>
              <a:rPr lang="en-US" dirty="0" smtClean="0"/>
              <a:t> with state-controlled </a:t>
            </a:r>
            <a:r>
              <a:rPr lang="en-US" b="1" dirty="0" smtClean="0">
                <a:solidFill>
                  <a:srgbClr val="FFC000"/>
                </a:solidFill>
              </a:rPr>
              <a:t>economy</a:t>
            </a:r>
            <a:r>
              <a:rPr lang="en-US" dirty="0" smtClean="0"/>
              <a:t>, no real growth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Rising nationalism </a:t>
            </a:r>
            <a:r>
              <a:rPr lang="en-US" dirty="0" smtClean="0"/>
              <a:t>in Soviet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990600"/>
            <a:ext cx="4000500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Fall of 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400"/>
          </a:xfrm>
        </p:spPr>
        <p:txBody>
          <a:bodyPr>
            <a:normAutofit/>
          </a:bodyPr>
          <a:lstStyle/>
          <a:p>
            <a:r>
              <a:rPr lang="en-US" dirty="0" smtClean="0"/>
              <a:t>By 1989, </a:t>
            </a:r>
            <a:r>
              <a:rPr lang="en-US" dirty="0" smtClean="0">
                <a:solidFill>
                  <a:srgbClr val="FFC000"/>
                </a:solidFill>
              </a:rPr>
              <a:t>public protests </a:t>
            </a:r>
            <a:r>
              <a:rPr lang="en-US" dirty="0" smtClean="0"/>
              <a:t>grew among the citizens of East Germany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Communist government decided to lift the travel ban to the West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People rushed to the wall </a:t>
            </a:r>
            <a:r>
              <a:rPr lang="en-US" dirty="0" smtClean="0"/>
              <a:t>to go west for the first time in 28 years!</a:t>
            </a:r>
          </a:p>
          <a:p>
            <a:r>
              <a:rPr lang="en-US" dirty="0" smtClean="0"/>
              <a:t>The wall came down!!!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By October of 1990, East and West Germany were united into one Germany...Communist-free!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Graffiti – the world’s canvas!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080000" cy="330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3105150" cy="46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942702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43" y="4114800"/>
            <a:ext cx="3895214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2354"/>
            <a:ext cx="7761682" cy="51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AT HOME for the Soviet Union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101850"/>
            <a:ext cx="7181850" cy="4133850"/>
          </a:xfrm>
        </p:spPr>
      </p:pic>
    </p:spTree>
    <p:extLst>
      <p:ext uri="{BB962C8B-B14F-4D97-AF65-F5344CB8AC3E}">
        <p14:creationId xmlns:p14="http://schemas.microsoft.com/office/powerpoint/2010/main" val="3481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10576</TotalTime>
  <Words>339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The Cold War Ends</vt:lpstr>
      <vt:lpstr>Cold War Predictions</vt:lpstr>
      <vt:lpstr>Problems FOR the Soviet Union</vt:lpstr>
      <vt:lpstr>Fall of Berlin Wall</vt:lpstr>
      <vt:lpstr>Wall Graffiti – the world’s canvas!</vt:lpstr>
      <vt:lpstr>PowerPoint Presentation</vt:lpstr>
      <vt:lpstr>PowerPoint Presentation</vt:lpstr>
      <vt:lpstr>PowerPoint Presentation</vt:lpstr>
      <vt:lpstr>Problems AT HOME for the Soviet Union</vt:lpstr>
      <vt:lpstr>Soviet Economic Collapse</vt:lpstr>
      <vt:lpstr>Gorbachev’s Reforms</vt:lpstr>
      <vt:lpstr>Gorbachev’s Policies</vt:lpstr>
      <vt:lpstr>Breakup of the Soviet Union</vt:lpstr>
      <vt:lpstr>Moscow, 1991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Collapse of Communism in the Soviet Union &amp; Eastern Europe</dc:title>
  <dc:creator>PWCS</dc:creator>
  <cp:lastModifiedBy>Michael Perry</cp:lastModifiedBy>
  <cp:revision>31</cp:revision>
  <cp:lastPrinted>2016-04-07T12:48:29Z</cp:lastPrinted>
  <dcterms:created xsi:type="dcterms:W3CDTF">2012-03-16T11:24:38Z</dcterms:created>
  <dcterms:modified xsi:type="dcterms:W3CDTF">2016-04-07T13:22:19Z</dcterms:modified>
</cp:coreProperties>
</file>