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15"/>
  </p:handoutMasterIdLst>
  <p:sldIdLst>
    <p:sldId id="256" r:id="rId2"/>
    <p:sldId id="259" r:id="rId3"/>
    <p:sldId id="265" r:id="rId4"/>
    <p:sldId id="260" r:id="rId5"/>
    <p:sldId id="266" r:id="rId6"/>
    <p:sldId id="262" r:id="rId7"/>
    <p:sldId id="267" r:id="rId8"/>
    <p:sldId id="261" r:id="rId9"/>
    <p:sldId id="263" r:id="rId10"/>
    <p:sldId id="268" r:id="rId11"/>
    <p:sldId id="269" r:id="rId12"/>
    <p:sldId id="264" r:id="rId13"/>
    <p:sldId id="271" r:id="rId14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76" d="100"/>
          <a:sy n="76" d="100"/>
        </p:scale>
        <p:origin x="-120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B729FB-44E3-465F-B5EF-5B77A67CF351}" type="datetimeFigureOut">
              <a:rPr lang="en-US" smtClean="0"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AA1BA0-4BDA-4C8F-8DE2-4DFA8466A1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5232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TitleSlid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ED17-AC24-794E-A12C-41854723E6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492375"/>
            <a:ext cx="6762749" cy="1470025"/>
          </a:xfrm>
        </p:spPr>
        <p:txBody>
          <a:bodyPr/>
          <a:lstStyle>
            <a:lvl1pPr algn="r">
              <a:defRPr sz="44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3966882"/>
            <a:ext cx="6762749" cy="1752600"/>
          </a:xfrm>
        </p:spPr>
        <p:txBody>
          <a:bodyPr>
            <a:normAutofit/>
          </a:bodyPr>
          <a:lstStyle>
            <a:lvl1pPr marL="0" indent="0" algn="r">
              <a:spcBef>
                <a:spcPts val="60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EE0B-DDC5-DB4E-A5BE-7E6BFC4983E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EE0B-DDC5-DB4E-A5BE-7E6BFC4983E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ED17-AC24-794E-A12C-41854723E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4" y="590550"/>
            <a:ext cx="3657600" cy="1162050"/>
          </a:xfrm>
        </p:spPr>
        <p:txBody>
          <a:bodyPr anchor="b"/>
          <a:lstStyle>
            <a:lvl1pPr algn="ctr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3023" y="739588"/>
            <a:ext cx="3657600" cy="530878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464" y="1816100"/>
            <a:ext cx="3657600" cy="38227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EE0B-DDC5-DB4E-A5BE-7E6BFC4983E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ED17-AC24-794E-A12C-41854723E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PictureCaption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8977" y="187452"/>
            <a:ext cx="853665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533400"/>
            <a:ext cx="447675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86124" y="1828800"/>
            <a:ext cx="4474539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86124" y="6288741"/>
            <a:ext cx="1887537" cy="365125"/>
          </a:xfrm>
        </p:spPr>
        <p:txBody>
          <a:bodyPr/>
          <a:lstStyle/>
          <a:p>
            <a:fld id="{3E45EE0B-DDC5-DB4E-A5BE-7E6BFC4983E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67399" y="6288741"/>
            <a:ext cx="267596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ED17-AC24-794E-A12C-41854723E6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188253" y="179292"/>
            <a:ext cx="3281087" cy="6483096"/>
          </a:xfrm>
          <a:prstGeom prst="round1Rect">
            <a:avLst>
              <a:gd name="adj" fmla="val 17325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10953" y="533400"/>
            <a:ext cx="3657600" cy="125253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596153" y="1600199"/>
            <a:ext cx="3657600" cy="3657601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0412" y="1828800"/>
            <a:ext cx="3657600" cy="38100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3E45EE0B-DDC5-DB4E-A5BE-7E6BFC4983E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ED17-AC24-794E-A12C-41854723E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Overlay-PictureCaption-Extra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038" y="3778624"/>
            <a:ext cx="7560515" cy="1102658"/>
          </a:xfrm>
        </p:spPr>
        <p:txBody>
          <a:bodyPr anchor="b"/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flipH="1">
            <a:off x="871584" y="762000"/>
            <a:ext cx="7427726" cy="2989730"/>
          </a:xfrm>
          <a:prstGeom prst="roundRect">
            <a:avLst>
              <a:gd name="adj" fmla="val 7476"/>
            </a:avLst>
          </a:prstGeom>
          <a:blipFill dpi="0" rotWithShape="0">
            <a:blip r:embed="rId3"/>
            <a:srcRect/>
            <a:stretch>
              <a:fillRect/>
            </a:stretch>
          </a:blipFill>
          <a:ln w="28575">
            <a:solidFill>
              <a:schemeClr val="bg1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08034" y="4827493"/>
            <a:ext cx="7559977" cy="1220881"/>
          </a:xfrm>
        </p:spPr>
        <p:txBody>
          <a:bodyPr>
            <a:normAutofit/>
          </a:bodyPr>
          <a:lstStyle>
            <a:lvl1pPr marL="0" indent="0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81000" y="6288741"/>
            <a:ext cx="1865125" cy="365125"/>
          </a:xfrm>
        </p:spPr>
        <p:txBody>
          <a:bodyPr/>
          <a:lstStyle/>
          <a:p>
            <a:fld id="{3E45EE0B-DDC5-DB4E-A5BE-7E6BFC4983E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25813" y="6288741"/>
            <a:ext cx="521755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ED17-AC24-794E-A12C-41854723E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EE0B-DDC5-DB4E-A5BE-7E6BFC4983E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ED17-AC24-794E-A12C-41854723E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8646" y="779463"/>
            <a:ext cx="1358153" cy="52689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9462" y="779464"/>
            <a:ext cx="6170613" cy="526891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EE0B-DDC5-DB4E-A5BE-7E6BFC4983E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ED17-AC24-794E-A12C-41854723E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EE0B-DDC5-DB4E-A5BE-7E6BFC4983E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ED17-AC24-794E-A12C-41854723E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Overlay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367" y="187452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2591360"/>
            <a:ext cx="7583487" cy="1362075"/>
          </a:xfrm>
        </p:spPr>
        <p:txBody>
          <a:bodyPr anchor="b" anchorCtr="0">
            <a:noAutofit/>
          </a:bodyPr>
          <a:lstStyle>
            <a:lvl1pPr algn="l">
              <a:defRPr sz="4400" b="1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3950354"/>
            <a:ext cx="7583487" cy="1500187"/>
          </a:xfrm>
        </p:spPr>
        <p:txBody>
          <a:bodyPr anchor="t" anchorCtr="0"/>
          <a:lstStyle>
            <a:lvl1pPr marL="0" indent="0" algn="l">
              <a:spcBef>
                <a:spcPts val="60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EE0B-DDC5-DB4E-A5BE-7E6BFC4983E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ED17-AC24-794E-A12C-41854723E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8541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EE0B-DDC5-DB4E-A5BE-7E6BFC4983E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ED17-AC24-794E-A12C-41854723E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79463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5350" y="1438835"/>
            <a:ext cx="3657600" cy="789828"/>
          </a:xfrm>
        </p:spPr>
        <p:txBody>
          <a:bodyPr anchor="b">
            <a:noAutofit/>
          </a:bodyPr>
          <a:lstStyle>
            <a:lvl1pPr marL="0" indent="0" algn="ctr">
              <a:lnSpc>
                <a:spcPts val="3000"/>
              </a:lnSpc>
              <a:spcBef>
                <a:spcPts val="0"/>
              </a:spcBef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5350" y="2362199"/>
            <a:ext cx="3657600" cy="36861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EE0B-DDC5-DB4E-A5BE-7E6BFC4983E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ED17-AC24-794E-A12C-41854723E60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874059" y="2286000"/>
            <a:ext cx="3563003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4815840" y="2286000"/>
            <a:ext cx="3566160" cy="158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9462" y="1828801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EE0B-DDC5-DB4E-A5BE-7E6BFC4983E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ED17-AC24-794E-A12C-41854723E6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779462" y="3991816"/>
            <a:ext cx="7585076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EE0B-DDC5-DB4E-A5BE-7E6BFC4983E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ED17-AC24-794E-A12C-41854723E6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779462" y="1828800"/>
            <a:ext cx="3657600" cy="421957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EE0B-DDC5-DB4E-A5BE-7E6BFC4983E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ED17-AC24-794E-A12C-41854723E60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4"/>
          </p:nvPr>
        </p:nvSpPr>
        <p:spPr>
          <a:xfrm>
            <a:off x="77946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3" name="Content Placeholder 2"/>
          <p:cNvSpPr>
            <a:spLocks noGrp="1"/>
          </p:cNvSpPr>
          <p:nvPr>
            <p:ph sz="half" idx="15"/>
          </p:nvPr>
        </p:nvSpPr>
        <p:spPr>
          <a:xfrm>
            <a:off x="77946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4" name="Content Placeholder 2"/>
          <p:cNvSpPr>
            <a:spLocks noGrp="1"/>
          </p:cNvSpPr>
          <p:nvPr>
            <p:ph sz="half" idx="1"/>
          </p:nvPr>
        </p:nvSpPr>
        <p:spPr>
          <a:xfrm>
            <a:off x="4710953" y="1828801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15" name="Content Placeholder 2"/>
          <p:cNvSpPr>
            <a:spLocks noGrp="1"/>
          </p:cNvSpPr>
          <p:nvPr>
            <p:ph sz="half" idx="13"/>
          </p:nvPr>
        </p:nvSpPr>
        <p:spPr>
          <a:xfrm>
            <a:off x="4710953" y="3991816"/>
            <a:ext cx="3657600" cy="2057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Overlay-ContentSlide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7" y="186645"/>
            <a:ext cx="8827266" cy="648309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5EE0B-DDC5-DB4E-A5BE-7E6BFC4983E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24ED17-AC24-794E-A12C-41854723E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Diagonal Corner Rectangle 7"/>
          <p:cNvSpPr/>
          <p:nvPr/>
        </p:nvSpPr>
        <p:spPr>
          <a:xfrm>
            <a:off x="189707" y="189707"/>
            <a:ext cx="8764587" cy="6478587"/>
          </a:xfrm>
          <a:prstGeom prst="round2DiagRect">
            <a:avLst>
              <a:gd name="adj1" fmla="val 9416"/>
              <a:gd name="adj2" fmla="val 0"/>
            </a:avLst>
          </a:prstGeom>
          <a:gradFill>
            <a:gsLst>
              <a:gs pos="17000">
                <a:schemeClr val="bg2"/>
              </a:gs>
              <a:gs pos="100000">
                <a:schemeClr val="tx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463" y="1828800"/>
            <a:ext cx="7583487" cy="42089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1000" y="6288741"/>
            <a:ext cx="18875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3E45EE0B-DDC5-DB4E-A5BE-7E6BFC4983E4}" type="datetimeFigureOut">
              <a:rPr lang="en-US" smtClean="0"/>
              <a:pPr/>
              <a:t>8/13/2014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4615" y="6288741"/>
            <a:ext cx="52387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4411" y="219635"/>
            <a:ext cx="493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1224ED17-AC24-794E-A12C-41854723E60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9144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82575" indent="-282575" algn="l" defTabSz="914400" rtl="0" eaLnBrk="1" latinLnBrk="0" hangingPunct="1">
        <a:spcBef>
          <a:spcPts val="2000"/>
        </a:spcBef>
        <a:buFont typeface="Wingdings 2" pitchFamily="18" charset="2"/>
        <a:buChar char=""/>
        <a:defRPr sz="2200" kern="1200">
          <a:solidFill>
            <a:schemeClr val="bg1"/>
          </a:solidFill>
          <a:latin typeface="+mn-lt"/>
          <a:ea typeface="+mn-ea"/>
          <a:cs typeface="+mn-cs"/>
        </a:defRPr>
      </a:lvl1pPr>
      <a:lvl2pPr marL="577850" indent="-295275" algn="l" defTabSz="914400" rtl="0" eaLnBrk="1" latinLnBrk="0" hangingPunct="1">
        <a:spcBef>
          <a:spcPts val="600"/>
        </a:spcBef>
        <a:buFont typeface="Wingdings 2" pitchFamily="18" charset="2"/>
        <a:buChar char="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86042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143000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1425575" indent="-282575" algn="l" defTabSz="914400" rtl="0" eaLnBrk="1" latinLnBrk="0" hangingPunct="1">
        <a:spcBef>
          <a:spcPts val="600"/>
        </a:spcBef>
        <a:buFont typeface="Wingdings 2" pitchFamily="18" charset="2"/>
        <a:buChar char="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1" y="4984469"/>
            <a:ext cx="6762749" cy="1470025"/>
          </a:xfrm>
        </p:spPr>
        <p:txBody>
          <a:bodyPr/>
          <a:lstStyle/>
          <a:p>
            <a:r>
              <a:rPr lang="en-US" dirty="0" smtClean="0"/>
              <a:t>Outcomes of WWI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0201" y="5352142"/>
            <a:ext cx="6762749" cy="367339"/>
          </a:xfrm>
        </p:spPr>
        <p:txBody>
          <a:bodyPr/>
          <a:lstStyle/>
          <a:p>
            <a:r>
              <a:rPr lang="en-US" dirty="0" smtClean="0"/>
              <a:t>End of the War &amp; Global Impact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4" y="152400"/>
            <a:ext cx="3810000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5440" y="2318656"/>
            <a:ext cx="4514059" cy="29237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0085"/>
            <a:ext cx="8752114" cy="5290457"/>
          </a:xfrm>
        </p:spPr>
        <p:txBody>
          <a:bodyPr>
            <a:normAutofit fontScale="85000" lnSpcReduction="20000"/>
          </a:bodyPr>
          <a:lstStyle/>
          <a:p>
            <a:pPr lvl="1"/>
            <a:r>
              <a:rPr lang="en-US" sz="3000" dirty="0">
                <a:solidFill>
                  <a:srgbClr val="FFC000"/>
                </a:solidFill>
                <a:sym typeface="Wingdings"/>
              </a:rPr>
              <a:t>Lost </a:t>
            </a:r>
            <a:r>
              <a:rPr lang="en-US" sz="3000" dirty="0" smtClean="0">
                <a:solidFill>
                  <a:srgbClr val="FFC000"/>
                </a:solidFill>
                <a:sym typeface="Wingdings"/>
              </a:rPr>
              <a:t>German land </a:t>
            </a:r>
            <a:r>
              <a:rPr lang="en-US" sz="3000" dirty="0" smtClean="0">
                <a:sym typeface="Wingdings"/>
              </a:rPr>
              <a:t>to France and Poland! </a:t>
            </a:r>
            <a:endParaRPr lang="en-US" sz="3000" dirty="0">
              <a:sym typeface="Wingdings"/>
            </a:endParaRPr>
          </a:p>
          <a:p>
            <a:pPr lvl="1"/>
            <a:r>
              <a:rPr lang="en-US" sz="3000" dirty="0">
                <a:sym typeface="Wingdings"/>
              </a:rPr>
              <a:t>Restrictions </a:t>
            </a:r>
            <a:r>
              <a:rPr lang="en-US" sz="3000" dirty="0" smtClean="0">
                <a:sym typeface="Wingdings"/>
              </a:rPr>
              <a:t>put on their military – </a:t>
            </a:r>
            <a:r>
              <a:rPr lang="en-US" sz="3000" dirty="0" smtClean="0">
                <a:solidFill>
                  <a:srgbClr val="FFC000"/>
                </a:solidFill>
                <a:sym typeface="Wingdings"/>
              </a:rPr>
              <a:t>had to take apart their military!</a:t>
            </a:r>
            <a:endParaRPr lang="en-US" sz="3000" dirty="0">
              <a:solidFill>
                <a:srgbClr val="FFC000"/>
              </a:solidFill>
              <a:sym typeface="Wingdings"/>
            </a:endParaRPr>
          </a:p>
          <a:p>
            <a:pPr lvl="1"/>
            <a:r>
              <a:rPr lang="en-US" sz="3000" dirty="0">
                <a:solidFill>
                  <a:srgbClr val="FFC000"/>
                </a:solidFill>
                <a:sym typeface="Wingdings"/>
              </a:rPr>
              <a:t>War Reparations </a:t>
            </a:r>
            <a:r>
              <a:rPr lang="en-US" sz="3000" dirty="0" smtClean="0">
                <a:solidFill>
                  <a:srgbClr val="FFC000"/>
                </a:solidFill>
                <a:sym typeface="Wingdings"/>
              </a:rPr>
              <a:t>: </a:t>
            </a:r>
            <a:r>
              <a:rPr lang="en-US" sz="3000" dirty="0" smtClean="0">
                <a:sym typeface="Wingdings"/>
              </a:rPr>
              <a:t>had to pay the winners (Britain and France) $5 Billion ($20 Billion today)</a:t>
            </a:r>
            <a:endParaRPr lang="en-US" sz="3000" dirty="0" smtClean="0">
              <a:solidFill>
                <a:srgbClr val="FFC000"/>
              </a:solidFill>
              <a:sym typeface="Wingdings"/>
            </a:endParaRPr>
          </a:p>
          <a:p>
            <a:pPr lvl="1"/>
            <a:r>
              <a:rPr lang="en-US" sz="3000" dirty="0" smtClean="0">
                <a:solidFill>
                  <a:srgbClr val="FFC000"/>
                </a:solidFill>
                <a:sym typeface="Wingdings"/>
              </a:rPr>
              <a:t>The War </a:t>
            </a:r>
            <a:r>
              <a:rPr lang="en-US" sz="3000" dirty="0">
                <a:solidFill>
                  <a:srgbClr val="FFC000"/>
                </a:solidFill>
                <a:sym typeface="Wingdings"/>
              </a:rPr>
              <a:t>Guilt clause</a:t>
            </a:r>
          </a:p>
          <a:p>
            <a:pPr lvl="2"/>
            <a:r>
              <a:rPr lang="en-US" sz="2600" dirty="0" smtClean="0">
                <a:sym typeface="Wingdings"/>
              </a:rPr>
              <a:t>Had to accept </a:t>
            </a:r>
            <a:r>
              <a:rPr lang="en-US" sz="2600" u="sng" dirty="0" smtClean="0">
                <a:sym typeface="Wingdings"/>
              </a:rPr>
              <a:t>sole</a:t>
            </a:r>
            <a:r>
              <a:rPr lang="en-US" sz="2600" dirty="0" smtClean="0">
                <a:sym typeface="Wingdings"/>
              </a:rPr>
              <a:t> responsibility </a:t>
            </a:r>
            <a:r>
              <a:rPr lang="en-US" sz="2600" dirty="0">
                <a:sym typeface="Wingdings"/>
              </a:rPr>
              <a:t>for </a:t>
            </a:r>
            <a:r>
              <a:rPr lang="en-US" sz="2600" dirty="0" smtClean="0">
                <a:sym typeface="Wingdings"/>
              </a:rPr>
              <a:t>the war…wait…what was the immediate cause again???</a:t>
            </a:r>
          </a:p>
          <a:p>
            <a:pPr marL="577850" lvl="2" indent="0">
              <a:buNone/>
            </a:pPr>
            <a:endParaRPr lang="en-US" sz="1600" dirty="0">
              <a:sym typeface="Wingdings"/>
            </a:endParaRPr>
          </a:p>
          <a:p>
            <a:pPr lvl="2"/>
            <a:endParaRPr lang="en-US" sz="1600" dirty="0" smtClean="0">
              <a:sym typeface="Wingdings"/>
            </a:endParaRPr>
          </a:p>
          <a:p>
            <a:pPr lvl="2"/>
            <a:endParaRPr lang="en-US" sz="1600" dirty="0">
              <a:sym typeface="Wingdings"/>
            </a:endParaRPr>
          </a:p>
          <a:p>
            <a:pPr lvl="2"/>
            <a:r>
              <a:rPr lang="en-US" sz="2400" dirty="0" smtClean="0">
                <a:sym typeface="Wingdings"/>
              </a:rPr>
              <a:t>Germany is so angry over the Treaty and they had no choice but to sign it!  </a:t>
            </a:r>
            <a:br>
              <a:rPr lang="en-US" sz="2400" dirty="0" smtClean="0">
                <a:sym typeface="Wingdings"/>
              </a:rPr>
            </a:br>
            <a:r>
              <a:rPr lang="en-US" sz="2400" dirty="0" smtClean="0">
                <a:sym typeface="Wingdings"/>
              </a:rPr>
              <a:t/>
            </a:r>
            <a:br>
              <a:rPr lang="en-US" sz="2400" dirty="0" smtClean="0">
                <a:sym typeface="Wingdings"/>
              </a:rPr>
            </a:br>
            <a:r>
              <a:rPr lang="en-US" sz="2400" dirty="0" smtClean="0">
                <a:sym typeface="Wingdings"/>
              </a:rPr>
              <a:t>(FYI: The Nazi Party is formed less than a year after the Peace meeting…in 1920!!!)</a:t>
            </a:r>
            <a:endParaRPr lang="en-US" sz="2400" dirty="0">
              <a:sym typeface="Wingdings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779463" y="381000"/>
            <a:ext cx="7583487" cy="72934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000090"/>
                </a:solidFill>
              </a:rPr>
              <a:t>Germany’s Punishment</a:t>
            </a:r>
            <a:endParaRPr lang="en-US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47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smaller Germany!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920" y="1621308"/>
            <a:ext cx="4817897" cy="3299035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9977" y="5290457"/>
            <a:ext cx="7583487" cy="104438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…but not for long!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252" y="2797629"/>
            <a:ext cx="2811614" cy="381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752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685800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The Mandate System 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3" y="1502229"/>
            <a:ext cx="8098971" cy="4626427"/>
          </a:xfrm>
        </p:spPr>
        <p:txBody>
          <a:bodyPr>
            <a:noAutofit/>
          </a:bodyPr>
          <a:lstStyle/>
          <a:p>
            <a:r>
              <a:rPr lang="en-US" sz="2400" dirty="0" smtClean="0"/>
              <a:t>Through the Treaty of Versailles, The Ottoman Empire’s territories were divided into </a:t>
            </a:r>
            <a:r>
              <a:rPr lang="en-US" sz="2400" dirty="0" smtClean="0">
                <a:solidFill>
                  <a:srgbClr val="FFC000"/>
                </a:solidFill>
              </a:rPr>
              <a:t>MANDATES</a:t>
            </a:r>
            <a:r>
              <a:rPr lang="en-US" sz="2400" dirty="0" smtClean="0"/>
              <a:t>:</a:t>
            </a:r>
          </a:p>
          <a:p>
            <a:pPr lvl="1"/>
            <a:r>
              <a:rPr lang="en-US" sz="2400" dirty="0" smtClean="0">
                <a:solidFill>
                  <a:srgbClr val="FFC000"/>
                </a:solidFill>
              </a:rPr>
              <a:t>Territories controlled by the League of Nations and the allies until they were judged to be ready for independence </a:t>
            </a:r>
          </a:p>
          <a:p>
            <a:pPr lvl="1"/>
            <a:endParaRPr lang="en-US" sz="2400" dirty="0" smtClean="0"/>
          </a:p>
          <a:p>
            <a:pPr lvl="1"/>
            <a:r>
              <a:rPr lang="en-US" sz="2400" u="sng" dirty="0" smtClean="0"/>
              <a:t>British Mandates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C000"/>
                </a:solidFill>
              </a:rPr>
              <a:t>Transjordan (later Jordan), Palestine, Iraq </a:t>
            </a:r>
          </a:p>
          <a:p>
            <a:pPr lvl="1"/>
            <a:r>
              <a:rPr lang="en-US" sz="2400" u="sng" dirty="0" smtClean="0">
                <a:sym typeface="Wingdings"/>
              </a:rPr>
              <a:t>French Mandates</a:t>
            </a:r>
            <a:r>
              <a:rPr lang="en-US" sz="2400" dirty="0" smtClean="0">
                <a:sym typeface="Wingdings"/>
              </a:rPr>
              <a:t>: </a:t>
            </a:r>
            <a:r>
              <a:rPr lang="en-US" sz="2400" dirty="0" smtClean="0">
                <a:solidFill>
                  <a:srgbClr val="FFC000"/>
                </a:solidFill>
                <a:sym typeface="Wingdings"/>
              </a:rPr>
              <a:t>Syria, Lebanon</a:t>
            </a:r>
          </a:p>
          <a:p>
            <a:pPr marL="282575" lvl="1" indent="0">
              <a:buNone/>
            </a:pPr>
            <a:endParaRPr lang="en-US" sz="1200" dirty="0" smtClean="0">
              <a:sym typeface="Wingdings"/>
            </a:endParaRPr>
          </a:p>
          <a:p>
            <a:r>
              <a:rPr lang="en-US" sz="2400" dirty="0" smtClean="0">
                <a:sym typeface="Wingdings"/>
              </a:rPr>
              <a:t>Planted the seeds for future conflict in the Middle East based on religious conflict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702733"/>
          </a:xfrm>
        </p:spPr>
        <p:txBody>
          <a:bodyPr/>
          <a:lstStyle/>
          <a:p>
            <a:pPr algn="ctr"/>
            <a:r>
              <a:rPr lang="en-US" dirty="0" smtClean="0"/>
              <a:t>Mandates in Middle East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half" idx="1"/>
          </p:nvPr>
        </p:nvSpPr>
        <p:spPr>
          <a:xfrm>
            <a:off x="5202020" y="1425387"/>
            <a:ext cx="3657600" cy="2570880"/>
          </a:xfrm>
        </p:spPr>
        <p:txBody>
          <a:bodyPr/>
          <a:lstStyle/>
          <a:p>
            <a:r>
              <a:rPr lang="en-US" dirty="0" smtClean="0"/>
              <a:t>French Mandates</a:t>
            </a:r>
          </a:p>
          <a:p>
            <a:pPr lvl="1"/>
            <a:r>
              <a:rPr lang="en-US" dirty="0" smtClean="0"/>
              <a:t>Syria</a:t>
            </a:r>
          </a:p>
          <a:p>
            <a:pPr lvl="1"/>
            <a:r>
              <a:rPr lang="en-US" dirty="0" smtClean="0"/>
              <a:t>Lebanon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3"/>
          </p:nvPr>
        </p:nvSpPr>
        <p:spPr>
          <a:xfrm>
            <a:off x="5202020" y="3081867"/>
            <a:ext cx="3657600" cy="3234266"/>
          </a:xfrm>
        </p:spPr>
        <p:txBody>
          <a:bodyPr>
            <a:normAutofit/>
          </a:bodyPr>
          <a:lstStyle/>
          <a:p>
            <a:r>
              <a:rPr lang="en-US" dirty="0" smtClean="0"/>
              <a:t>British Mandates</a:t>
            </a:r>
          </a:p>
          <a:p>
            <a:pPr lvl="1"/>
            <a:r>
              <a:rPr lang="en-US" dirty="0" smtClean="0"/>
              <a:t>Jordan </a:t>
            </a:r>
            <a:br>
              <a:rPr lang="en-US" dirty="0" smtClean="0"/>
            </a:br>
            <a:r>
              <a:rPr lang="en-US" dirty="0" smtClean="0"/>
              <a:t>(originally Transjordan)</a:t>
            </a:r>
          </a:p>
          <a:p>
            <a:pPr lvl="1"/>
            <a:r>
              <a:rPr lang="en-US" dirty="0" smtClean="0"/>
              <a:t>Palestine </a:t>
            </a:r>
          </a:p>
          <a:p>
            <a:pPr lvl="1"/>
            <a:r>
              <a:rPr lang="en-US" dirty="0" smtClean="0"/>
              <a:t>Iraq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83" y="1425386"/>
            <a:ext cx="4773602" cy="3680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2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Armistice Day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8484" y="1828800"/>
            <a:ext cx="4989966" cy="4208930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November 11, 1918 </a:t>
            </a:r>
            <a:r>
              <a:rPr lang="en-US" sz="2400" dirty="0" smtClean="0"/>
              <a:t>– </a:t>
            </a:r>
            <a:r>
              <a:rPr lang="en-US" sz="2400" dirty="0" smtClean="0">
                <a:solidFill>
                  <a:srgbClr val="FFC000"/>
                </a:solidFill>
              </a:rPr>
              <a:t>World War I</a:t>
            </a:r>
            <a:br>
              <a:rPr lang="en-US" sz="2400" dirty="0" smtClean="0">
                <a:solidFill>
                  <a:srgbClr val="FFC000"/>
                </a:solidFill>
              </a:rPr>
            </a:br>
            <a:r>
              <a:rPr lang="en-US" sz="2400" dirty="0" smtClean="0">
                <a:solidFill>
                  <a:srgbClr val="FFC000"/>
                </a:solidFill>
              </a:rPr>
              <a:t>ends</a:t>
            </a:r>
            <a:r>
              <a:rPr lang="en-US" sz="2400" dirty="0" smtClean="0"/>
              <a:t> at the 11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hour of the 11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day of the 11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month!!!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Armistice</a:t>
            </a:r>
            <a:r>
              <a:rPr lang="en-US" sz="2400" dirty="0" smtClean="0"/>
              <a:t> is declared: </a:t>
            </a:r>
            <a:r>
              <a:rPr lang="en-US" sz="2400" dirty="0" smtClean="0">
                <a:solidFill>
                  <a:srgbClr val="FFC000"/>
                </a:solidFill>
              </a:rPr>
              <a:t>when </a:t>
            </a:r>
            <a:br>
              <a:rPr lang="en-US" sz="2400" dirty="0" smtClean="0">
                <a:solidFill>
                  <a:srgbClr val="FFC000"/>
                </a:solidFill>
              </a:rPr>
            </a:br>
            <a:r>
              <a:rPr lang="en-US" sz="2400" dirty="0" smtClean="0">
                <a:solidFill>
                  <a:srgbClr val="FFC000"/>
                </a:solidFill>
              </a:rPr>
              <a:t>warring countries formally agree</a:t>
            </a:r>
            <a:br>
              <a:rPr lang="en-US" sz="2400" dirty="0" smtClean="0">
                <a:solidFill>
                  <a:srgbClr val="FFC000"/>
                </a:solidFill>
              </a:rPr>
            </a:br>
            <a:r>
              <a:rPr lang="en-US" sz="2400" dirty="0" smtClean="0">
                <a:solidFill>
                  <a:srgbClr val="FFC000"/>
                </a:solidFill>
              </a:rPr>
              <a:t>to stop fighting until a peace</a:t>
            </a:r>
            <a:br>
              <a:rPr lang="en-US" sz="2400" dirty="0" smtClean="0">
                <a:solidFill>
                  <a:srgbClr val="FFC000"/>
                </a:solidFill>
              </a:rPr>
            </a:br>
            <a:r>
              <a:rPr lang="en-US" sz="2400" dirty="0" smtClean="0">
                <a:solidFill>
                  <a:srgbClr val="FFC000"/>
                </a:solidFill>
              </a:rPr>
              <a:t>plan can be reached!</a:t>
            </a:r>
          </a:p>
          <a:p>
            <a:r>
              <a:rPr lang="en-US" sz="2400" dirty="0" smtClean="0"/>
              <a:t>Today we still celebrate this day</a:t>
            </a:r>
            <a:br>
              <a:rPr lang="en-US" sz="2400" dirty="0" smtClean="0"/>
            </a:br>
            <a:r>
              <a:rPr lang="en-US" sz="2400" dirty="0" smtClean="0"/>
              <a:t>but now we just call it 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C000"/>
                </a:solidFill>
              </a:rPr>
              <a:t>Veterans’ Day – November 11</a:t>
            </a:r>
            <a:r>
              <a:rPr lang="en-US" sz="2400" baseline="30000" dirty="0" smtClean="0">
                <a:solidFill>
                  <a:srgbClr val="FFC000"/>
                </a:solidFill>
              </a:rPr>
              <a:t>th</a:t>
            </a:r>
            <a:endParaRPr lang="en-US" sz="2400" dirty="0" smtClean="0">
              <a:solidFill>
                <a:srgbClr val="FFC000"/>
              </a:solidFill>
            </a:endParaRPr>
          </a:p>
          <a:p>
            <a:endParaRPr lang="en-US" sz="24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437" y="551091"/>
            <a:ext cx="2688770" cy="33609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3915" y="1099457"/>
            <a:ext cx="8069036" cy="4938273"/>
          </a:xfrm>
        </p:spPr>
        <p:txBody>
          <a:bodyPr/>
          <a:lstStyle/>
          <a:p>
            <a:r>
              <a:rPr lang="en-US" sz="2800" dirty="0" smtClean="0">
                <a:solidFill>
                  <a:srgbClr val="FFC000"/>
                </a:solidFill>
              </a:rPr>
              <a:t>Imperialism went to war!</a:t>
            </a:r>
          </a:p>
          <a:p>
            <a:r>
              <a:rPr lang="en-US" dirty="0" smtClean="0"/>
              <a:t>Colonized people of Africa and India fought for their Mother Countries in World War I</a:t>
            </a:r>
          </a:p>
          <a:p>
            <a:r>
              <a:rPr lang="en-US" dirty="0" smtClean="0"/>
              <a:t>This led to an </a:t>
            </a:r>
            <a:r>
              <a:rPr lang="en-US" dirty="0" smtClean="0">
                <a:solidFill>
                  <a:srgbClr val="FFC000"/>
                </a:solidFill>
              </a:rPr>
              <a:t>increase in demands for their independence from their Mother Countries!</a:t>
            </a:r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598714"/>
          </a:xfrm>
        </p:spPr>
        <p:txBody>
          <a:bodyPr/>
          <a:lstStyle/>
          <a:p>
            <a:r>
              <a:rPr lang="en-US" sz="3600" dirty="0" smtClean="0">
                <a:solidFill>
                  <a:srgbClr val="000090"/>
                </a:solidFill>
              </a:rPr>
              <a:t>Outcomes of WWI</a:t>
            </a:r>
            <a:endParaRPr lang="en-US" sz="3600" dirty="0">
              <a:solidFill>
                <a:srgbClr val="00009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15" y="3535679"/>
            <a:ext cx="4263571" cy="299302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6540" y="3535680"/>
            <a:ext cx="4228244" cy="2993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1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99143"/>
            <a:ext cx="7583487" cy="798286"/>
          </a:xfrm>
        </p:spPr>
        <p:txBody>
          <a:bodyPr/>
          <a:lstStyle/>
          <a:p>
            <a:r>
              <a:rPr lang="en-US" sz="3600" dirty="0" smtClean="0">
                <a:solidFill>
                  <a:srgbClr val="000090"/>
                </a:solidFill>
              </a:rPr>
              <a:t>Outcomes of WWI</a:t>
            </a:r>
            <a:endParaRPr lang="en-US" sz="3600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143" y="1425388"/>
            <a:ext cx="8218714" cy="4985444"/>
          </a:xfrm>
        </p:spPr>
        <p:txBody>
          <a:bodyPr>
            <a:normAutofit fontScale="92500"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The End of Empires!</a:t>
            </a:r>
          </a:p>
          <a:p>
            <a:pPr lvl="1"/>
            <a:r>
              <a:rPr lang="en-US" sz="2800" dirty="0" smtClean="0">
                <a:solidFill>
                  <a:srgbClr val="FFC000"/>
                </a:solidFill>
              </a:rPr>
              <a:t>Russian Imperial</a:t>
            </a:r>
            <a:r>
              <a:rPr lang="en-US" sz="2800" dirty="0" smtClean="0"/>
              <a:t> collapse when the Tsar and his entire family are killed during the Communist Revolution, ending monarchy in Russia!</a:t>
            </a:r>
          </a:p>
          <a:p>
            <a:pPr lvl="1"/>
            <a:r>
              <a:rPr lang="en-US" sz="2800" dirty="0" smtClean="0">
                <a:solidFill>
                  <a:srgbClr val="FFC000"/>
                </a:solidFill>
              </a:rPr>
              <a:t>The Ottoman Empire </a:t>
            </a:r>
            <a:r>
              <a:rPr lang="en-US" sz="2800" dirty="0" smtClean="0"/>
              <a:t>comes to an end and the Allies will divide up its territories for themselves!</a:t>
            </a:r>
          </a:p>
          <a:p>
            <a:pPr lvl="1"/>
            <a:r>
              <a:rPr lang="en-US" sz="2800" dirty="0" smtClean="0">
                <a:solidFill>
                  <a:srgbClr val="FFC000"/>
                </a:solidFill>
              </a:rPr>
              <a:t>German</a:t>
            </a:r>
            <a:r>
              <a:rPr lang="en-US" sz="2800" dirty="0" smtClean="0"/>
              <a:t> Kaiser will abdicate (give up) the throne in 1918 and Germany will lose land in the peace Treaty</a:t>
            </a:r>
          </a:p>
          <a:p>
            <a:pPr lvl="1"/>
            <a:r>
              <a:rPr lang="en-US" sz="2800" dirty="0" smtClean="0">
                <a:solidFill>
                  <a:srgbClr val="FFC000"/>
                </a:solidFill>
              </a:rPr>
              <a:t>The Austrian-Hungarian </a:t>
            </a:r>
            <a:r>
              <a:rPr lang="en-US" sz="2800" dirty="0" smtClean="0"/>
              <a:t>empire will fall and new countries will be carved from its territories!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2520" y="1534885"/>
            <a:ext cx="7583487" cy="50509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The Enormous Cost of Lives!</a:t>
            </a:r>
          </a:p>
          <a:p>
            <a:r>
              <a:rPr lang="en-US" dirty="0" smtClean="0"/>
              <a:t>Russian Casualties: 9.2 Million</a:t>
            </a:r>
          </a:p>
          <a:p>
            <a:r>
              <a:rPr lang="en-US" dirty="0" smtClean="0"/>
              <a:t>German Casualties: 7.1 Million</a:t>
            </a:r>
          </a:p>
          <a:p>
            <a:r>
              <a:rPr lang="en-US" dirty="0" smtClean="0"/>
              <a:t>French Casualties: 6.2 Million</a:t>
            </a:r>
          </a:p>
          <a:p>
            <a:r>
              <a:rPr lang="en-US" dirty="0" smtClean="0"/>
              <a:t>US Casualties: 323,000 men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WWI TOTAL CASUALTIES: 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37.5 Million men!</a:t>
            </a:r>
          </a:p>
          <a:p>
            <a:r>
              <a:rPr lang="en-US" dirty="0" smtClean="0"/>
              <a:t>Property and land </a:t>
            </a:r>
            <a:br>
              <a:rPr lang="en-US" dirty="0" smtClean="0"/>
            </a:br>
            <a:r>
              <a:rPr lang="en-US" dirty="0" smtClean="0"/>
              <a:t>were also destroyed!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solidFill>
                  <a:srgbClr val="000090"/>
                </a:solidFill>
              </a:rPr>
              <a:t>Outcomes of WWI</a:t>
            </a:r>
            <a:endParaRPr lang="en-US" sz="3600" dirty="0">
              <a:solidFill>
                <a:srgbClr val="000090"/>
              </a:solidFill>
            </a:endParaRPr>
          </a:p>
        </p:txBody>
      </p:sp>
      <p:pic>
        <p:nvPicPr>
          <p:cNvPr id="5" name="Picture 4" descr="C:\Documents and Settings\arkramer\Desktop\russian dead on the wir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157" y="381000"/>
            <a:ext cx="2626547" cy="37229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0795" y="3570514"/>
            <a:ext cx="3791909" cy="2915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25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2144" y="315686"/>
            <a:ext cx="8871856" cy="816428"/>
          </a:xfrm>
        </p:spPr>
        <p:txBody>
          <a:bodyPr/>
          <a:lstStyle/>
          <a:p>
            <a:r>
              <a:rPr lang="en-US" sz="3200" dirty="0" smtClean="0">
                <a:solidFill>
                  <a:srgbClr val="000090"/>
                </a:solidFill>
              </a:rPr>
              <a:t>President Woodrow Wilson’s Plan for Peace</a:t>
            </a:r>
            <a:endParaRPr lang="en-US" sz="3200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971" y="1338943"/>
            <a:ext cx="7883979" cy="469878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3000" u="sng" dirty="0" smtClean="0"/>
              <a:t>The Fourteen Points</a:t>
            </a:r>
          </a:p>
          <a:p>
            <a:pPr lvl="1"/>
            <a:r>
              <a:rPr lang="en-US" sz="2800" dirty="0" smtClean="0">
                <a:solidFill>
                  <a:srgbClr val="FFC000"/>
                </a:solidFill>
              </a:rPr>
              <a:t>Woodrow Wilson outlined a plan for a just and lasting peace while the war was still raging on!  He called his plan the 14 Points.  </a:t>
            </a:r>
            <a:r>
              <a:rPr lang="en-US" sz="2800" dirty="0" smtClean="0"/>
              <a:t>It Included:</a:t>
            </a:r>
          </a:p>
          <a:p>
            <a:pPr lvl="2"/>
            <a:r>
              <a:rPr lang="en-US" sz="2400" dirty="0" smtClean="0"/>
              <a:t>An end to secret treaties (Zimmerman?)</a:t>
            </a:r>
          </a:p>
          <a:p>
            <a:pPr lvl="2"/>
            <a:r>
              <a:rPr lang="en-US" sz="2400" dirty="0" smtClean="0"/>
              <a:t>Freedom of the Seas  (submarines?)</a:t>
            </a:r>
          </a:p>
          <a:p>
            <a:pPr lvl="2"/>
            <a:r>
              <a:rPr lang="en-US" sz="2400" dirty="0" smtClean="0"/>
              <a:t>Free Trade between countries</a:t>
            </a:r>
          </a:p>
          <a:p>
            <a:pPr lvl="2"/>
            <a:r>
              <a:rPr lang="en-US" sz="2400" dirty="0" smtClean="0"/>
              <a:t>Reducing armies and navies (Militarism?)</a:t>
            </a:r>
          </a:p>
          <a:p>
            <a:pPr lvl="2"/>
            <a:r>
              <a:rPr lang="en-US" sz="2400" dirty="0" smtClean="0"/>
              <a:t>Fairness toward colonized people  (Imperialism?)</a:t>
            </a:r>
          </a:p>
          <a:p>
            <a:pPr lvl="2"/>
            <a:r>
              <a:rPr lang="en-US" sz="2400" dirty="0" smtClean="0"/>
              <a:t>Suggestions for changing borders  (Nationalism?)</a:t>
            </a:r>
          </a:p>
          <a:p>
            <a:pPr lvl="1"/>
            <a:r>
              <a:rPr lang="en-US" sz="2800" dirty="0" smtClean="0"/>
              <a:t>Point 14 = THE LEAGUE OF NATIONS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8201251" cy="1044388"/>
          </a:xfrm>
        </p:spPr>
        <p:txBody>
          <a:bodyPr/>
          <a:lstStyle/>
          <a:p>
            <a:r>
              <a:rPr lang="en-US" dirty="0" smtClean="0"/>
              <a:t>The League of Nations: Pros vs. Cons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30287" y="1828799"/>
            <a:ext cx="6150428" cy="4669971"/>
          </a:xfrm>
        </p:spPr>
        <p:txBody>
          <a:bodyPr/>
          <a:lstStyle/>
          <a:p>
            <a:r>
              <a:rPr lang="en-US" sz="2400" u="sng" dirty="0" smtClean="0"/>
              <a:t>PRO</a:t>
            </a:r>
            <a:r>
              <a:rPr lang="en-US" sz="2400" dirty="0" smtClean="0"/>
              <a:t>: An </a:t>
            </a:r>
            <a:r>
              <a:rPr lang="en-US" sz="2400" dirty="0" smtClean="0">
                <a:solidFill>
                  <a:srgbClr val="FFC000"/>
                </a:solidFill>
              </a:rPr>
              <a:t>international cooperative organization </a:t>
            </a:r>
            <a:r>
              <a:rPr lang="en-US" sz="2400" dirty="0" smtClean="0"/>
              <a:t>of nations</a:t>
            </a:r>
          </a:p>
          <a:p>
            <a:r>
              <a:rPr lang="en-US" sz="2400" u="sng" dirty="0" smtClean="0"/>
              <a:t>PRO</a:t>
            </a:r>
            <a:r>
              <a:rPr lang="en-US" sz="2400" dirty="0" smtClean="0"/>
              <a:t>: </a:t>
            </a:r>
            <a:r>
              <a:rPr lang="en-US" sz="2400" dirty="0" smtClean="0">
                <a:solidFill>
                  <a:srgbClr val="FFC000"/>
                </a:solidFill>
              </a:rPr>
              <a:t>Designed to prevent future wars!</a:t>
            </a:r>
          </a:p>
          <a:p>
            <a:r>
              <a:rPr lang="en-US" sz="2400" u="sng" dirty="0" smtClean="0"/>
              <a:t>CON</a:t>
            </a:r>
            <a:r>
              <a:rPr lang="en-US" sz="2400" dirty="0" smtClean="0"/>
              <a:t>: Despite being invented by the US President, </a:t>
            </a:r>
            <a:r>
              <a:rPr lang="en-US" sz="2400" dirty="0" smtClean="0">
                <a:solidFill>
                  <a:srgbClr val="FFC000"/>
                </a:solidFill>
              </a:rPr>
              <a:t>the US refused to join it</a:t>
            </a:r>
            <a:r>
              <a:rPr lang="en-US" sz="2400" dirty="0" smtClean="0"/>
              <a:t> (tired of the war and not wanting to get involved in European affairs again!)</a:t>
            </a:r>
          </a:p>
          <a:p>
            <a:r>
              <a:rPr lang="en-US" sz="2400" u="sng" dirty="0" smtClean="0"/>
              <a:t>CON</a:t>
            </a:r>
            <a:r>
              <a:rPr lang="en-US" sz="2400" dirty="0" smtClean="0"/>
              <a:t>: The League had no military, 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C000"/>
                </a:solidFill>
              </a:rPr>
              <a:t>no enforcement power!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730" y="1719942"/>
            <a:ext cx="2331585" cy="3029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788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463" y="381000"/>
            <a:ext cx="7583487" cy="729343"/>
          </a:xfrm>
        </p:spPr>
        <p:txBody>
          <a:bodyPr/>
          <a:lstStyle/>
          <a:p>
            <a:r>
              <a:rPr lang="en-US" dirty="0" smtClean="0">
                <a:solidFill>
                  <a:srgbClr val="000090"/>
                </a:solidFill>
              </a:rPr>
              <a:t>The Paris Peace Conference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571" y="1425387"/>
            <a:ext cx="8682286" cy="5160469"/>
          </a:xfrm>
        </p:spPr>
        <p:txBody>
          <a:bodyPr>
            <a:noAutofit/>
          </a:bodyPr>
          <a:lstStyle/>
          <a:p>
            <a:r>
              <a:rPr lang="en-US" sz="2800" dirty="0" smtClean="0">
                <a:solidFill>
                  <a:srgbClr val="FFC000"/>
                </a:solidFill>
              </a:rPr>
              <a:t>Meeting to design a peace plan for WWI</a:t>
            </a:r>
          </a:p>
          <a:p>
            <a:pPr lvl="1"/>
            <a:r>
              <a:rPr lang="en-US" sz="2800" dirty="0" smtClean="0">
                <a:solidFill>
                  <a:srgbClr val="FFC000"/>
                </a:solidFill>
              </a:rPr>
              <a:t>“The Big Four” </a:t>
            </a:r>
          </a:p>
          <a:p>
            <a:pPr lvl="2"/>
            <a:r>
              <a:rPr lang="en-US" sz="2400" dirty="0" smtClean="0"/>
              <a:t>Woodrow Wilson, USA</a:t>
            </a:r>
          </a:p>
          <a:p>
            <a:pPr lvl="2"/>
            <a:r>
              <a:rPr lang="en-US" sz="2400" dirty="0" smtClean="0"/>
              <a:t>Georges Clemenceau, France </a:t>
            </a:r>
          </a:p>
          <a:p>
            <a:pPr lvl="2"/>
            <a:r>
              <a:rPr lang="en-US" sz="2400" dirty="0" smtClean="0"/>
              <a:t>David Lloyd George, </a:t>
            </a:r>
            <a:br>
              <a:rPr lang="en-US" sz="2400" dirty="0" smtClean="0"/>
            </a:br>
            <a:r>
              <a:rPr lang="en-US" sz="2400" dirty="0" smtClean="0"/>
              <a:t>Great Britain</a:t>
            </a:r>
          </a:p>
          <a:p>
            <a:pPr lvl="2"/>
            <a:r>
              <a:rPr lang="en-US" sz="2400" dirty="0" err="1" smtClean="0"/>
              <a:t>Vittorio</a:t>
            </a:r>
            <a:r>
              <a:rPr lang="en-US" sz="2400" dirty="0" smtClean="0"/>
              <a:t> Orlando, Italy </a:t>
            </a:r>
          </a:p>
          <a:p>
            <a:pPr lvl="1"/>
            <a:r>
              <a:rPr lang="en-US" sz="2800" dirty="0" smtClean="0"/>
              <a:t>Not represented: </a:t>
            </a:r>
          </a:p>
          <a:p>
            <a:pPr lvl="2"/>
            <a:r>
              <a:rPr lang="en-US" sz="2400" dirty="0" smtClean="0"/>
              <a:t>Russia</a:t>
            </a:r>
          </a:p>
          <a:p>
            <a:pPr lvl="2"/>
            <a:r>
              <a:rPr lang="en-US" sz="2400" dirty="0" smtClean="0"/>
              <a:t>Germany and its allies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6422" y="3657600"/>
            <a:ext cx="3927578" cy="309340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83429" y="689428"/>
            <a:ext cx="4879521" cy="801915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rgbClr val="000090"/>
                </a:solidFill>
              </a:rPr>
              <a:t>The Treaty of Versailles</a:t>
            </a:r>
            <a:endParaRPr lang="en-US" dirty="0">
              <a:solidFill>
                <a:srgbClr val="00009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001" y="889000"/>
            <a:ext cx="8273140" cy="5842001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June 28, 1919 </a:t>
            </a:r>
          </a:p>
          <a:p>
            <a:r>
              <a:rPr lang="en-US" sz="2800" b="1" dirty="0" smtClean="0"/>
              <a:t>The Big Four (minus Wilson) </a:t>
            </a:r>
            <a:r>
              <a:rPr lang="en-US" sz="2800" b="1" u="sng" dirty="0" smtClean="0"/>
              <a:t>refused to accept Wilson’s peace </a:t>
            </a:r>
            <a:r>
              <a:rPr lang="en-US" sz="2800" b="1" dirty="0" smtClean="0"/>
              <a:t>plan </a:t>
            </a:r>
            <a:r>
              <a:rPr lang="en-US" sz="2800" b="1" dirty="0" smtClean="0">
                <a:solidFill>
                  <a:srgbClr val="FFC000"/>
                </a:solidFill>
              </a:rPr>
              <a:t>EXCEPT</a:t>
            </a:r>
            <a:r>
              <a:rPr lang="en-US" sz="2800" b="1" dirty="0" smtClean="0"/>
              <a:t> for the 14</a:t>
            </a:r>
            <a:r>
              <a:rPr lang="en-US" sz="2800" b="1" baseline="30000" dirty="0" smtClean="0"/>
              <a:t>th</a:t>
            </a:r>
            <a:r>
              <a:rPr lang="en-US" sz="2800" b="1" dirty="0" smtClean="0"/>
              <a:t> point </a:t>
            </a:r>
            <a:r>
              <a:rPr lang="en-US" sz="2800" b="1" dirty="0" smtClean="0">
                <a:sym typeface="Wingdings"/>
              </a:rPr>
              <a:t> </a:t>
            </a:r>
            <a:r>
              <a:rPr lang="en-US" sz="2800" b="1" dirty="0" smtClean="0">
                <a:solidFill>
                  <a:srgbClr val="FFC000"/>
                </a:solidFill>
                <a:sym typeface="Wingdings"/>
              </a:rPr>
              <a:t>The League of Nations</a:t>
            </a:r>
          </a:p>
          <a:p>
            <a:r>
              <a:rPr lang="en-US" sz="2800" b="1" dirty="0" smtClean="0">
                <a:sym typeface="Wingdings"/>
              </a:rPr>
              <a:t>Instead, they </a:t>
            </a:r>
            <a:r>
              <a:rPr lang="en-US" sz="2800" b="1" dirty="0" smtClean="0">
                <a:solidFill>
                  <a:srgbClr val="FFC000"/>
                </a:solidFill>
                <a:sym typeface="Wingdings"/>
              </a:rPr>
              <a:t>wanted to punish Germany</a:t>
            </a:r>
            <a:r>
              <a:rPr lang="en-US" sz="2800" b="1" dirty="0" smtClean="0">
                <a:sym typeface="Wingdings"/>
              </a:rPr>
              <a:t> for the war!</a:t>
            </a:r>
          </a:p>
          <a:p>
            <a:r>
              <a:rPr lang="en-US" sz="2800" b="1" dirty="0" smtClean="0">
                <a:solidFill>
                  <a:schemeClr val="bg2"/>
                </a:solidFill>
                <a:sym typeface="Wingdings"/>
              </a:rPr>
              <a:t>Question: What risk </a:t>
            </a:r>
            <a:br>
              <a:rPr lang="en-US" sz="2800" b="1" dirty="0" smtClean="0">
                <a:solidFill>
                  <a:schemeClr val="bg2"/>
                </a:solidFill>
                <a:sym typeface="Wingdings"/>
              </a:rPr>
            </a:br>
            <a:r>
              <a:rPr lang="en-US" sz="2800" b="1" dirty="0" smtClean="0">
                <a:solidFill>
                  <a:schemeClr val="bg2"/>
                </a:solidFill>
                <a:sym typeface="Wingdings"/>
              </a:rPr>
              <a:t>do you take when </a:t>
            </a:r>
            <a:br>
              <a:rPr lang="en-US" sz="2800" b="1" dirty="0" smtClean="0">
                <a:solidFill>
                  <a:schemeClr val="bg2"/>
                </a:solidFill>
                <a:sym typeface="Wingdings"/>
              </a:rPr>
            </a:br>
            <a:r>
              <a:rPr lang="en-US" sz="2800" b="1" dirty="0" smtClean="0">
                <a:solidFill>
                  <a:schemeClr val="bg2"/>
                </a:solidFill>
                <a:sym typeface="Wingdings"/>
              </a:rPr>
              <a:t>you punish the loser </a:t>
            </a:r>
            <a:br>
              <a:rPr lang="en-US" sz="2800" b="1" dirty="0" smtClean="0">
                <a:solidFill>
                  <a:schemeClr val="bg2"/>
                </a:solidFill>
                <a:sym typeface="Wingdings"/>
              </a:rPr>
            </a:br>
            <a:r>
              <a:rPr lang="en-US" sz="2800" b="1" dirty="0" smtClean="0">
                <a:solidFill>
                  <a:schemeClr val="bg2"/>
                </a:solidFill>
                <a:sym typeface="Wingdings"/>
              </a:rPr>
              <a:t>of a war?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566" y="3711575"/>
            <a:ext cx="4219575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volution">
  <a:themeElements>
    <a:clrScheme name="Revolution">
      <a:dk1>
        <a:sysClr val="windowText" lastClr="000000"/>
      </a:dk1>
      <a:lt1>
        <a:sysClr val="window" lastClr="FFFFFF"/>
      </a:lt1>
      <a:dk2>
        <a:srgbClr val="1B3861"/>
      </a:dk2>
      <a:lt2>
        <a:srgbClr val="38ABED"/>
      </a:lt2>
      <a:accent1>
        <a:srgbClr val="0C5986"/>
      </a:accent1>
      <a:accent2>
        <a:srgbClr val="DDF53D"/>
      </a:accent2>
      <a:accent3>
        <a:srgbClr val="508709"/>
      </a:accent3>
      <a:accent4>
        <a:srgbClr val="BF5E00"/>
      </a:accent4>
      <a:accent5>
        <a:srgbClr val="9C0001"/>
      </a:accent5>
      <a:accent6>
        <a:srgbClr val="660075"/>
      </a:accent6>
      <a:hlink>
        <a:srgbClr val="ABF24D"/>
      </a:hlink>
      <a:folHlink>
        <a:srgbClr val="A0E7FB"/>
      </a:folHlink>
    </a:clrScheme>
    <a:fontScheme name="Revolution">
      <a:majorFont>
        <a:latin typeface="Trebuchet MS"/>
        <a:ea typeface=""/>
        <a:cs typeface=""/>
        <a:font script="Jpan" typeface="ＭＳ ゴシック"/>
      </a:majorFont>
      <a:minorFont>
        <a:latin typeface="Trebuchet MS"/>
        <a:ea typeface=""/>
        <a:cs typeface=""/>
        <a:font script="Jpan" typeface="ＭＳ ゴシック"/>
      </a:minorFont>
    </a:fontScheme>
    <a:fmtScheme name="Revolution">
      <a: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0800000">
              <a:srgbClr val="808080">
                <a:alpha val="75000"/>
              </a:srgbClr>
            </a:innerShdw>
          </a:effectLst>
        </a:effectStyle>
        <a:effectStyle>
          <a:effectLst>
            <a:innerShdw blurRad="50800" dist="25400" dir="13500000">
              <a:srgbClr val="808080">
                <a:alpha val="75000"/>
              </a:srgbClr>
            </a:innerShdw>
            <a:outerShdw blurRad="63500" dist="50800" dir="5400000" algn="br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1400000"/>
            </a:lightRig>
          </a:scene3d>
          <a:sp3d contourW="12700" prstMaterial="softmetal">
            <a:bevelT w="63500" h="254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Revolution.thmx</Template>
  <TotalTime>1507</TotalTime>
  <Words>569</Words>
  <Application>Microsoft Office PowerPoint</Application>
  <PresentationFormat>On-screen Show (4:3)</PresentationFormat>
  <Paragraphs>82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Revolution</vt:lpstr>
      <vt:lpstr>Outcomes of WWI </vt:lpstr>
      <vt:lpstr>Armistice Day</vt:lpstr>
      <vt:lpstr>Outcomes of WWI</vt:lpstr>
      <vt:lpstr>Outcomes of WWI</vt:lpstr>
      <vt:lpstr>Outcomes of WWI</vt:lpstr>
      <vt:lpstr>President Woodrow Wilson’s Plan for Peace</vt:lpstr>
      <vt:lpstr>The League of Nations: Pros vs. Cons</vt:lpstr>
      <vt:lpstr>The Paris Peace Conference</vt:lpstr>
      <vt:lpstr>The Treaty of Versailles</vt:lpstr>
      <vt:lpstr>PowerPoint Presentation</vt:lpstr>
      <vt:lpstr>A smaller Germany!</vt:lpstr>
      <vt:lpstr>The Mandate System </vt:lpstr>
      <vt:lpstr>Mandates in Middle East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Marianne Shilatz</dc:creator>
  <cp:lastModifiedBy>Michael Perry</cp:lastModifiedBy>
  <cp:revision>32</cp:revision>
  <cp:lastPrinted>2014-02-25T15:23:36Z</cp:lastPrinted>
  <dcterms:created xsi:type="dcterms:W3CDTF">2012-02-08T01:56:46Z</dcterms:created>
  <dcterms:modified xsi:type="dcterms:W3CDTF">2014-08-13T13:04:17Z</dcterms:modified>
</cp:coreProperties>
</file>