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0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45A9071-CFF5-4E3B-B0AB-39782972E256}" type="datetime1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D8BD1F-DE98-4C29-8281-9EC9927620DF}" type="datetime1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467CD6D-7520-4B34-A5A3-E8385FA3AFC6}" type="datetime1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2295D47-465E-4A05-802B-049480555B6D}" type="datetime1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4791DB0-D703-40B5-AE3D-532AFE0356D1}" type="datetime1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48C029-2200-4EB8-BDE8-5EE0E23571A6}" type="datetime1">
              <a:rPr lang="en-US" smtClean="0"/>
              <a:pPr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7E45A1C-C0DD-4ED6-B23E-A9D2DD110058}" type="datetime1">
              <a:rPr lang="en-US" smtClean="0"/>
              <a:pPr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44C1B50-C580-4CB7-BA07-14C66C34B76D}" type="datetime1">
              <a:rPr lang="en-US" smtClean="0"/>
              <a:pPr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D4F1D29-8BEE-49F3-AF49-7A09F617BF67}" type="datetime1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EB273CF-8910-423E-9890-FC81E25E5084}" type="datetime1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EC5816F-D43D-40D1-9B38-E1A2C18F0972}" type="datetime1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Nationalism and Unification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5997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134641" y="488906"/>
            <a:ext cx="5249946" cy="6061034"/>
          </a:xfrm>
        </p:spPr>
        <p:txBody>
          <a:bodyPr>
            <a:normAutofit fontScale="85000" lnSpcReduction="10000"/>
          </a:bodyPr>
          <a:lstStyle/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6600"/>
                </a:solidFill>
              </a:rPr>
              <a:t>Conservative</a:t>
            </a:r>
            <a:r>
              <a:rPr lang="en-US" dirty="0" smtClean="0"/>
              <a:t>: usually wealthy property owners and nobility. They argued for protecting the traditional monarchies of Europe.</a:t>
            </a:r>
          </a:p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6600"/>
                </a:solidFill>
              </a:rPr>
              <a:t>Liberal</a:t>
            </a:r>
            <a:r>
              <a:rPr lang="en-US" dirty="0" smtClean="0"/>
              <a:t>: mostly middle-class business leaders and merchants. They wanted to give more power to the elected parliaments, but only the educated and landowners would vote. </a:t>
            </a:r>
          </a:p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6600"/>
                </a:solidFill>
              </a:rPr>
              <a:t>Radical</a:t>
            </a:r>
            <a:r>
              <a:rPr lang="en-US" dirty="0" smtClean="0"/>
              <a:t>: favored drastic change to extend democracy to all people. Believed gov’t should practice ideals of the French Revolution- liberty, equality, brotherhood.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6430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46563" y="776360"/>
            <a:ext cx="4653154" cy="5370898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²"/>
            </a:pPr>
            <a:r>
              <a:rPr lang="en-US" dirty="0" smtClean="0"/>
              <a:t>National pride, economic competition, and democratic ideals stimulated the growth of nationalism.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Nationalism: the belief that people’s greatest loyalty should be to a nation of people </a:t>
            </a:r>
            <a:r>
              <a:rPr lang="en-US" dirty="0" smtClean="0">
                <a:solidFill>
                  <a:srgbClr val="FF6600"/>
                </a:solidFill>
              </a:rPr>
              <a:t>or the state</a:t>
            </a:r>
            <a:r>
              <a:rPr lang="en-US" dirty="0" smtClean="0"/>
              <a:t> who share a common culture and history.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00220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Continental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²"/>
            </a:pPr>
            <a:r>
              <a:rPr lang="en-US" dirty="0" smtClean="0"/>
              <a:t>The terms of the Congress of Vienna led to </a:t>
            </a:r>
            <a:r>
              <a:rPr lang="en-US" dirty="0" smtClean="0">
                <a:solidFill>
                  <a:srgbClr val="FF6600"/>
                </a:solidFill>
              </a:rPr>
              <a:t>widespread discontent </a:t>
            </a:r>
            <a:r>
              <a:rPr lang="en-US" dirty="0" smtClean="0"/>
              <a:t>in Europe, especially in Italy and the German states. Unsuccessful revolutions of 1848 </a:t>
            </a:r>
            <a:r>
              <a:rPr lang="en-US" dirty="0" smtClean="0">
                <a:solidFill>
                  <a:srgbClr val="FF6600"/>
                </a:solidFill>
              </a:rPr>
              <a:t>increased nationalistic tensions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20381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Kingdom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²"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6600"/>
                </a:solidFill>
              </a:rPr>
              <a:t>United Kingdom </a:t>
            </a:r>
            <a:r>
              <a:rPr lang="en-US" dirty="0" smtClean="0"/>
              <a:t>(Britain), unlike the rest of Europe, </a:t>
            </a:r>
            <a:r>
              <a:rPr lang="en-US" dirty="0" smtClean="0">
                <a:solidFill>
                  <a:srgbClr val="FF6600"/>
                </a:solidFill>
              </a:rPr>
              <a:t>expanded political rights </a:t>
            </a:r>
            <a:r>
              <a:rPr lang="en-US" dirty="0" smtClean="0"/>
              <a:t>through legislative means and </a:t>
            </a:r>
            <a:r>
              <a:rPr lang="en-US" dirty="0" smtClean="0">
                <a:solidFill>
                  <a:srgbClr val="FF6600"/>
                </a:solidFill>
              </a:rPr>
              <a:t>made slavery illegal </a:t>
            </a:r>
            <a:r>
              <a:rPr lang="en-US" dirty="0" smtClean="0"/>
              <a:t>in the British Empire.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6261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Unification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 rot="-900000">
            <a:off x="489742" y="273458"/>
            <a:ext cx="2213148" cy="75986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Italy</a:t>
            </a:r>
            <a:endParaRPr lang="en-US" sz="3200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 rot="-900000">
            <a:off x="572155" y="1257546"/>
            <a:ext cx="3582034" cy="450475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6600"/>
                </a:solidFill>
              </a:rPr>
              <a:t>Count </a:t>
            </a:r>
            <a:r>
              <a:rPr lang="en-US" dirty="0" err="1" smtClean="0">
                <a:solidFill>
                  <a:srgbClr val="FF6600"/>
                </a:solidFill>
              </a:rPr>
              <a:t>Camillo</a:t>
            </a:r>
            <a:r>
              <a:rPr lang="en-US" dirty="0" smtClean="0">
                <a:solidFill>
                  <a:srgbClr val="FF6600"/>
                </a:solidFill>
              </a:rPr>
              <a:t> Cavour </a:t>
            </a:r>
            <a:r>
              <a:rPr lang="en-US" dirty="0" smtClean="0"/>
              <a:t>unified Northern Italy (Sardinia).  Noble and wealthy. </a:t>
            </a:r>
          </a:p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6600"/>
                </a:solidFill>
              </a:rPr>
              <a:t>Giuseppe Garibaldi </a:t>
            </a:r>
            <a:r>
              <a:rPr lang="en-US" dirty="0" smtClean="0"/>
              <a:t>joined southern Italy to northern Italy – Nationalist leader, armies of common people 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The Papal States, including Rome, became the last to join Italy. 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24283">
            <a:off x="3874674" y="259009"/>
            <a:ext cx="2566694" cy="399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22930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 States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 rot="900000">
            <a:off x="3276606" y="796194"/>
            <a:ext cx="5030520" cy="5389483"/>
          </a:xfrm>
        </p:spPr>
        <p:txBody>
          <a:bodyPr>
            <a:normAutofit fontScale="92500"/>
          </a:bodyPr>
          <a:lstStyle/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6600"/>
                </a:solidFill>
              </a:rPr>
              <a:t>Otto von Bismarck </a:t>
            </a:r>
            <a:r>
              <a:rPr lang="en-US" dirty="0" smtClean="0"/>
              <a:t>led Prussia in the unification of Germany through war and by appealing to the nationalist feelings. 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Bismarck’s actions were seen as an example of </a:t>
            </a:r>
            <a:r>
              <a:rPr lang="en-US" dirty="0" smtClean="0">
                <a:solidFill>
                  <a:srgbClr val="FF6600"/>
                </a:solidFill>
              </a:rPr>
              <a:t>Realpolitik</a:t>
            </a:r>
            <a:r>
              <a:rPr lang="en-US" dirty="0" smtClean="0"/>
              <a:t>, which justifies all means to achieve and hold power. 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6600"/>
                </a:solidFill>
              </a:rPr>
              <a:t>Franco-Prussian War </a:t>
            </a:r>
            <a:r>
              <a:rPr lang="en-US" dirty="0" smtClean="0"/>
              <a:t>led to the creation of the German state.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22070" y="509567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7336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1393914" y="2672607"/>
            <a:ext cx="5064953" cy="1695631"/>
          </a:xfrm>
        </p:spPr>
        <p:txBody>
          <a:bodyPr/>
          <a:lstStyle/>
          <a:p>
            <a:r>
              <a:rPr lang="en-US" dirty="0" smtClean="0"/>
              <a:t>The Rise of Germany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845" y="1698171"/>
            <a:ext cx="6685155" cy="4156364"/>
          </a:xfrm>
        </p:spPr>
      </p:pic>
    </p:spTree>
    <p:extLst>
      <p:ext uri="{BB962C8B-B14F-4D97-AF65-F5344CB8AC3E}">
        <p14:creationId xmlns:p14="http://schemas.microsoft.com/office/powerpoint/2010/main" val="323254515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49</TotalTime>
  <Words>285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Kilter</vt:lpstr>
      <vt:lpstr>Nationalism and Unification</vt:lpstr>
      <vt:lpstr>Philosophies</vt:lpstr>
      <vt:lpstr>Nationalism</vt:lpstr>
      <vt:lpstr>Continental Europe</vt:lpstr>
      <vt:lpstr>United Kingdom</vt:lpstr>
      <vt:lpstr>Unification</vt:lpstr>
      <vt:lpstr>German States</vt:lpstr>
      <vt:lpstr>The Rise of Germany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Nationalism and Unification</dc:title>
  <dc:creator>Karima Wesselhoft</dc:creator>
  <cp:lastModifiedBy>Michael Perry</cp:lastModifiedBy>
  <cp:revision>7</cp:revision>
  <dcterms:created xsi:type="dcterms:W3CDTF">2012-01-10T00:31:14Z</dcterms:created>
  <dcterms:modified xsi:type="dcterms:W3CDTF">2014-08-13T12:51:49Z</dcterms:modified>
</cp:coreProperties>
</file>