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9"/>
  </p:handoutMasterIdLst>
  <p:sldIdLst>
    <p:sldId id="256" r:id="rId2"/>
    <p:sldId id="260" r:id="rId3"/>
    <p:sldId id="258" r:id="rId4"/>
    <p:sldId id="259" r:id="rId5"/>
    <p:sldId id="263" r:id="rId6"/>
    <p:sldId id="266" r:id="rId7"/>
    <p:sldId id="267" r:id="rId8"/>
  </p:sldIdLst>
  <p:sldSz cx="9144000" cy="6858000" type="screen4x3"/>
  <p:notesSz cx="9144000" cy="6980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800080"/>
    <a:srgbClr val="FF0066"/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35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815B1-90DB-8E41-937C-6E2CCE59B09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0015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630015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B2581-FFB5-E345-8F31-123599C98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90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4638-E44B-5649-9B15-E46B89F8A718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65BE-1789-0543-8960-FC8413F950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1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4638-E44B-5649-9B15-E46B89F8A718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65BE-1789-0543-8960-FC8413F950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39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4638-E44B-5649-9B15-E46B89F8A718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65BE-1789-0543-8960-FC8413F950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4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4638-E44B-5649-9B15-E46B89F8A718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65BE-1789-0543-8960-FC8413F950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9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4638-E44B-5649-9B15-E46B89F8A718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65BE-1789-0543-8960-FC8413F950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3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4638-E44B-5649-9B15-E46B89F8A718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65BE-1789-0543-8960-FC8413F950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0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4638-E44B-5649-9B15-E46B89F8A718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65BE-1789-0543-8960-FC8413F950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0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4638-E44B-5649-9B15-E46B89F8A718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65BE-1789-0543-8960-FC8413F950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0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4638-E44B-5649-9B15-E46B89F8A718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65BE-1789-0543-8960-FC8413F950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3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4638-E44B-5649-9B15-E46B89F8A718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65BE-1789-0543-8960-FC8413F950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58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4638-E44B-5649-9B15-E46B89F8A718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65BE-1789-0543-8960-FC8413F950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3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E4638-E44B-5649-9B15-E46B89F8A718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165BE-1789-0543-8960-FC8413F950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1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480"/>
            <a:ext cx="9144000" cy="934977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Mercantilism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99458"/>
            <a:ext cx="9144000" cy="925286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it all bad?</a:t>
            </a:r>
          </a:p>
          <a:p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7913"/>
            <a:ext cx="5399618" cy="45400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491" y="2317913"/>
            <a:ext cx="3761509" cy="454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9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552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Terms: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0" y="822960"/>
            <a:ext cx="4287520" cy="6035040"/>
          </a:xfrm>
        </p:spPr>
        <p:txBody>
          <a:bodyPr>
            <a:noAutofit/>
          </a:bodyPr>
          <a:lstStyle/>
          <a:p>
            <a:pPr marL="571500" indent="-571500" algn="l">
              <a:buFont typeface="Arial"/>
              <a:buChar char="•"/>
            </a:pPr>
            <a:r>
              <a:rPr 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</a:t>
            </a:r>
            <a:endParaRPr lang="en-US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l">
              <a:buFont typeface="Arial"/>
              <a:buChar char="•"/>
            </a:pPr>
            <a: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</a:t>
            </a:r>
          </a:p>
          <a:p>
            <a:pPr marL="571500" indent="-571500" algn="l">
              <a:buFont typeface="Arial"/>
              <a:buChar char="•"/>
            </a:pPr>
            <a:r>
              <a:rPr lang="en-US" sz="32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Deficit</a:t>
            </a:r>
          </a:p>
          <a:p>
            <a:pPr marL="571500" indent="-571500" algn="l">
              <a:buFont typeface="Arial"/>
              <a:buChar char="•"/>
            </a:pPr>
            <a:r>
              <a:rPr lang="en-US" sz="32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Surplus</a:t>
            </a:r>
          </a:p>
          <a:p>
            <a:pPr marL="571500" indent="-571500" algn="l">
              <a:buFont typeface="Arial"/>
              <a:buChar char="•"/>
            </a:pPr>
            <a:r>
              <a:rPr lang="en-US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Commercial Revolution</a:t>
            </a:r>
            <a:endParaRPr lang="en-US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3.bp.blogspot.com/-piqIJgs1KT0/UDJf_RqkTFI/AAAAAAAAAGA/huGSPMNBGfs/s1600/66256963_1-Pictures-of-Free-Customs-Shipment-Data-Export-Impo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1362" y="822960"/>
            <a:ext cx="4862638" cy="6035041"/>
          </a:xfrm>
          <a:prstGeom prst="rect">
            <a:avLst/>
          </a:prstGeom>
          <a:noFill/>
        </p:spPr>
      </p:pic>
      <p:pic>
        <p:nvPicPr>
          <p:cNvPr id="5124" name="Picture 4" descr="http://specialneedsparenting.net/wp-content/uploads/2013/09/teach-me-balan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1363" y="822960"/>
            <a:ext cx="4862638" cy="6035041"/>
          </a:xfrm>
          <a:prstGeom prst="rect">
            <a:avLst/>
          </a:prstGeom>
          <a:noFill/>
        </p:spPr>
      </p:pic>
      <p:pic>
        <p:nvPicPr>
          <p:cNvPr id="5126" name="Picture 6" descr="http://www.oldsaltblog.com/wp-content/uploads/2012/02/Gold-Spanish-doubloon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7520" y="822960"/>
            <a:ext cx="4856480" cy="6035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404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392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Mercantilism?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-3" y="751114"/>
            <a:ext cx="6379031" cy="6106886"/>
          </a:xfrm>
        </p:spPr>
        <p:txBody>
          <a:bodyPr>
            <a:noAutofit/>
          </a:bodyPr>
          <a:lstStyle/>
          <a:p>
            <a:pPr marL="571500" indent="-571500" algn="l">
              <a:buFont typeface="Arial"/>
              <a:buChar char="•"/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organization that links European nations to their colonies</a:t>
            </a:r>
          </a:p>
          <a:p>
            <a:pPr marL="571500" indent="-571500" algn="l">
              <a:buFont typeface="Arial"/>
              <a:buChar char="•"/>
            </a:pPr>
            <a: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countries </a:t>
            </a:r>
            <a:b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competed for overseas </a:t>
            </a:r>
            <a:b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markets, colonies, and </a:t>
            </a:r>
            <a:b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</a:p>
          <a:p>
            <a:pPr marL="571500" indent="-571500" algn="l">
              <a:buFont typeface="Arial"/>
              <a:buChar char="•"/>
            </a:pPr>
            <a:r>
              <a:rPr lang="en-US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Goal: European Countries become self-sufficient</a:t>
            </a:r>
          </a:p>
          <a:p>
            <a:pPr marL="971550" lvl="1" indent="-57150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need trade routes or other Empires to buy from if all that they want comes from their own colonies!</a:t>
            </a:r>
          </a:p>
        </p:txBody>
      </p:sp>
      <p:pic>
        <p:nvPicPr>
          <p:cNvPr id="4098" name="Picture 2" descr="http://13colonies.mrdonn.org/colonial_mercantilis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4558" y="1306457"/>
            <a:ext cx="4692224" cy="3690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567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657"/>
            <a:ext cx="9144000" cy="71918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Ideas of Mercantilism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0" y="751840"/>
            <a:ext cx="4354238" cy="6106160"/>
          </a:xfrm>
        </p:spPr>
        <p:txBody>
          <a:bodyPr>
            <a:normAutofit lnSpcReduction="10000"/>
          </a:bodyPr>
          <a:lstStyle/>
          <a:p>
            <a:pPr marL="571500" indent="-571500" algn="l">
              <a:buFont typeface="+mj-lt"/>
              <a:buAutoNum type="arabicPeriod"/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Colonies exist to make the Mother Country wealthy!</a:t>
            </a:r>
          </a:p>
          <a:p>
            <a:pPr marL="571500" indent="-571500" algn="l">
              <a:buFont typeface="+mj-lt"/>
              <a:buAutoNum type="arabicPeriod"/>
            </a:pPr>
            <a: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 raw materials from colony to Mother Country</a:t>
            </a:r>
          </a:p>
          <a:p>
            <a:pPr marL="571500" indent="-571500" algn="l">
              <a:buFont typeface="+mj-lt"/>
              <a:buAutoNum type="arabicPeriod"/>
            </a:pPr>
            <a:r>
              <a:rPr lang="en-US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 manufactured goods from Mother Country to colony</a:t>
            </a:r>
          </a:p>
          <a:p>
            <a:pPr marL="571500" indent="-571500" algn="l">
              <a:buFont typeface="+mj-lt"/>
              <a:buAutoNum type="arabicPeriod"/>
            </a:pPr>
            <a:r>
              <a:rPr lang="en-US" sz="32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Mother Country exports more than it imports = Favorable Balance of Trade!</a:t>
            </a:r>
          </a:p>
          <a:p>
            <a:pPr marL="571500" indent="-571500" algn="l">
              <a:buFont typeface="Arial"/>
              <a:buChar char="•"/>
            </a:pPr>
            <a:endParaRPr lang="en-US" sz="4000" dirty="0" smtClean="0">
              <a:solidFill>
                <a:schemeClr val="tx1"/>
              </a:solidFill>
            </a:endParaRPr>
          </a:p>
          <a:p>
            <a:pPr marL="571500" indent="-571500" algn="l">
              <a:buFont typeface="Arial"/>
              <a:buChar char="•"/>
            </a:pPr>
            <a:endParaRPr lang="en-US" sz="4000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 descr="http://upload.wikimedia.org/wikipedia/commons/c/ca/Triangle_trad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0215" y="751840"/>
            <a:ext cx="4927600" cy="6106160"/>
          </a:xfrm>
          <a:prstGeom prst="rect">
            <a:avLst/>
          </a:prstGeom>
          <a:noFill/>
        </p:spPr>
      </p:pic>
      <p:pic>
        <p:nvPicPr>
          <p:cNvPr id="3078" name="Picture 6" descr="http://www.agricorner.com/wp-content/uploads/2013/06/Cotton-fiel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0215" y="751840"/>
            <a:ext cx="4923577" cy="6106160"/>
          </a:xfrm>
          <a:prstGeom prst="rect">
            <a:avLst/>
          </a:prstGeom>
          <a:noFill/>
        </p:spPr>
      </p:pic>
      <p:pic>
        <p:nvPicPr>
          <p:cNvPr id="3080" name="Picture 8" descr="http://www.history.org/history/clothing/women/images/gown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4238" y="751841"/>
            <a:ext cx="4923577" cy="6106159"/>
          </a:xfrm>
          <a:prstGeom prst="rect">
            <a:avLst/>
          </a:prstGeom>
          <a:noFill/>
        </p:spPr>
      </p:pic>
      <p:pic>
        <p:nvPicPr>
          <p:cNvPr id="3082" name="Picture 10" descr="http://drabicksworldhistory.files.wordpress.com/2011/10/mercan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57288" y="751841"/>
            <a:ext cx="6271973" cy="6106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424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351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Mercantilism:  GOOD for Mother Country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4942114" cy="5867400"/>
          </a:xfrm>
        </p:spPr>
        <p:txBody>
          <a:bodyPr>
            <a:normAutofit/>
          </a:bodyPr>
          <a:lstStyle/>
          <a:p>
            <a:pPr marL="571500" indent="-571500" algn="l">
              <a:buFont typeface="Arial"/>
              <a:buChar char="•"/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Guaranteed markets = (customers/colonists)= $</a:t>
            </a:r>
          </a:p>
          <a:p>
            <a:pPr marL="571500" indent="-571500" algn="l">
              <a:buFont typeface="Arial"/>
              <a:buChar char="•"/>
            </a:pPr>
            <a: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 from competition with other European nations</a:t>
            </a:r>
          </a:p>
          <a:p>
            <a:pPr marL="571500" indent="-571500" algn="l">
              <a:buFont typeface="Arial"/>
              <a:buChar char="•"/>
            </a:pPr>
            <a:r>
              <a:rPr lang="en-US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Surplus!</a:t>
            </a:r>
            <a:endParaRPr lang="en-US" sz="3200" dirty="0" smtClean="0">
              <a:solidFill>
                <a:srgbClr val="FF6600"/>
              </a:solidFill>
            </a:endParaRPr>
          </a:p>
          <a:p>
            <a:pPr marL="571500" indent="-571500" algn="l">
              <a:buFont typeface="Arial"/>
              <a:buChar char="•"/>
            </a:pPr>
            <a:endParaRPr lang="en-US" sz="44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1001487"/>
            <a:ext cx="457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colonies are young it limits risk by providing them a reliable trade partner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protection</a:t>
            </a:r>
          </a:p>
          <a:p>
            <a:pPr marL="571500" indent="-571500">
              <a:buFont typeface="Arial"/>
              <a:buChar char="•"/>
            </a:pPr>
            <a:r>
              <a:rPr lang="en-US" sz="32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Raised prices for smugglers selling to colonies!</a:t>
            </a:r>
            <a:r>
              <a:rPr lang="en-US" sz="32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</a:t>
            </a:r>
            <a:endParaRPr lang="en-US" sz="3200" b="1" dirty="0" smtClean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108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3514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Mercantilism:  BAD for Colonies!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0" y="751114"/>
            <a:ext cx="4572000" cy="6106886"/>
          </a:xfrm>
        </p:spPr>
        <p:txBody>
          <a:bodyPr>
            <a:normAutofit fontScale="77500" lnSpcReduction="20000"/>
          </a:bodyPr>
          <a:lstStyle/>
          <a:p>
            <a:pPr marL="571500" indent="-571500" algn="l">
              <a:buFont typeface="Arial"/>
              <a:buChar char="•"/>
            </a:pP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colonies’ trade opportunities with other countries </a:t>
            </a:r>
            <a:b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(Trade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eficit)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 development only happened in Mother Country</a:t>
            </a:r>
          </a:p>
          <a:p>
            <a:pPr marL="1028700" lvl="1" indent="-571500" algn="l">
              <a:buFont typeface="Wingdings" charset="2"/>
              <a:buChar char="Ø"/>
            </a:pPr>
            <a:r>
              <a:rPr lang="en-US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Certain UK industries protected (textiles)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Mother Country controls prices on all goods: imports &amp; exports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Wealth ends up back in the MC</a:t>
            </a:r>
          </a:p>
          <a:p>
            <a:pPr marL="571500" indent="-571500" algn="l">
              <a:buFont typeface="Arial"/>
              <a:buChar char="•"/>
            </a:pPr>
            <a:endParaRPr lang="en-US" sz="4000" dirty="0" smtClean="0">
              <a:solidFill>
                <a:schemeClr val="tx1"/>
              </a:solidFill>
            </a:endParaRPr>
          </a:p>
        </p:txBody>
      </p:sp>
      <p:pic>
        <p:nvPicPr>
          <p:cNvPr id="1028" name="Picture 4" descr="http://2.bp.blogspot.com/-9tlwA0gXuLU/UF-JnC4JGHI/AAAAAAAAAK8/VaiwB-I5wj0/s640/Mer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088571"/>
            <a:ext cx="4385562" cy="5127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165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0857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Commercial Revolution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70857"/>
            <a:ext cx="5040086" cy="5987143"/>
          </a:xfrm>
          <a:ln>
            <a:noFill/>
          </a:ln>
          <a:effectLst/>
        </p:spPr>
        <p:txBody>
          <a:bodyPr>
            <a:normAutofit fontScale="77500" lnSpcReduction="20000"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Colonization changed the European economy and society!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Rise of European cities (industries grow)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wealthy merchant class (social mobility)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Nationalism (pride and national identity)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monarchs grew wealthier and more powerful!</a:t>
            </a:r>
          </a:p>
          <a:p>
            <a:r>
              <a:rPr lang="en-US" sz="3200" b="1" dirty="0" smtClean="0">
                <a:solidFill>
                  <a:srgbClr val="006600"/>
                </a:solidFill>
              </a:rPr>
              <a:t>New economic systems emerged:</a:t>
            </a:r>
          </a:p>
          <a:p>
            <a:pPr lvl="1"/>
            <a:r>
              <a:rPr lang="en-US" sz="2800" b="1" dirty="0" smtClean="0">
                <a:solidFill>
                  <a:srgbClr val="FF0066"/>
                </a:solidFill>
              </a:rPr>
              <a:t>New money &amp; banking systems created (Stock Companies, Investment Banking)</a:t>
            </a:r>
          </a:p>
          <a:p>
            <a:pPr lvl="1"/>
            <a:r>
              <a:rPr lang="en-US" sz="2800" b="1" dirty="0" smtClean="0">
                <a:solidFill>
                  <a:srgbClr val="800080"/>
                </a:solidFill>
              </a:rPr>
              <a:t>Economic practices such as mercantilism evolved</a:t>
            </a:r>
          </a:p>
          <a:p>
            <a:pPr lvl="1"/>
            <a:r>
              <a:rPr lang="en-US" sz="2800" b="1" dirty="0" smtClean="0">
                <a:solidFill>
                  <a:srgbClr val="FF6600"/>
                </a:solidFill>
              </a:rPr>
              <a:t>Colonial </a:t>
            </a:r>
            <a:r>
              <a:rPr lang="en-US" sz="2800" b="1" smtClean="0">
                <a:solidFill>
                  <a:srgbClr val="FF6600"/>
                </a:solidFill>
              </a:rPr>
              <a:t>economies are limited </a:t>
            </a:r>
            <a:r>
              <a:rPr lang="en-US" sz="2800" b="1" dirty="0" smtClean="0">
                <a:solidFill>
                  <a:srgbClr val="FF6600"/>
                </a:solidFill>
              </a:rPr>
              <a:t>by the needs of the Mother Country (colonial resentment and smuggling will grow…until…revolutions…heard of any?)  </a:t>
            </a:r>
            <a:r>
              <a:rPr lang="en-US" sz="2800" b="1" dirty="0" smtClean="0">
                <a:solidFill>
                  <a:srgbClr val="FF6600"/>
                </a:solidFill>
                <a:sym typeface="Wingdings" panose="05000000000000000000" pitchFamily="2" charset="2"/>
              </a:rPr>
              <a:t></a:t>
            </a:r>
            <a:endParaRPr lang="en-US" sz="2800" b="1" dirty="0">
              <a:solidFill>
                <a:srgbClr val="FF6600"/>
              </a:solidFill>
            </a:endParaRPr>
          </a:p>
        </p:txBody>
      </p:sp>
      <p:pic>
        <p:nvPicPr>
          <p:cNvPr id="21506" name="Picture 2" descr="http://upload.wikimedia.org/wikipedia/commons/2/29/Lorrain.seapo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7171" y="1403292"/>
            <a:ext cx="3920964" cy="4387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3905</TotalTime>
  <Words>221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Mercantilism</vt:lpstr>
      <vt:lpstr>Key Terms:</vt:lpstr>
      <vt:lpstr>Why Mercantilism?</vt:lpstr>
      <vt:lpstr>Basic Ideas of Mercantilism</vt:lpstr>
      <vt:lpstr>Mercantilism:  GOOD for Mother Country</vt:lpstr>
      <vt:lpstr>Mercantilism:  BAD for Colonies!</vt:lpstr>
      <vt:lpstr>The Commercial Revolution</vt:lpstr>
    </vt:vector>
  </TitlesOfParts>
  <Company>ISD #284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Mercantilism and Colonial Economics:</dc:title>
  <dc:creator>Wayzata Public Schools</dc:creator>
  <cp:lastModifiedBy>Michael Perry</cp:lastModifiedBy>
  <cp:revision>59</cp:revision>
  <cp:lastPrinted>2015-09-22T12:44:27Z</cp:lastPrinted>
  <dcterms:created xsi:type="dcterms:W3CDTF">2011-09-12T18:52:48Z</dcterms:created>
  <dcterms:modified xsi:type="dcterms:W3CDTF">2016-09-30T18:06:26Z</dcterms:modified>
</cp:coreProperties>
</file>