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9"/>
  </p:handoutMasterIdLst>
  <p:sldIdLst>
    <p:sldId id="256" r:id="rId2"/>
    <p:sldId id="260" r:id="rId3"/>
    <p:sldId id="261" r:id="rId4"/>
    <p:sldId id="264" r:id="rId5"/>
    <p:sldId id="262" r:id="rId6"/>
    <p:sldId id="263" r:id="rId7"/>
    <p:sldId id="265" r:id="rId8"/>
  </p:sldIdLst>
  <p:sldSz cx="9144000" cy="6858000" type="screen4x3"/>
  <p:notesSz cx="7077075" cy="89550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A"/>
    <a:srgbClr val="00F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7B929-6346-41CF-BA7D-F71A53F6D2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8D746-392F-4461-9E3A-B503E092D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3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D85D2DEB-CCD6-CB41-9BC1-B0DEB74EC6B8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2DEB-CCD6-CB41-9BC1-B0DEB74EC6B8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85D2DEB-CCD6-CB41-9BC1-B0DEB74EC6B8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91F60334-00A7-EF4C-9121-0AF7735C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29753"/>
          </a:xfrm>
        </p:spPr>
        <p:txBody>
          <a:bodyPr/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 American Colonial System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897" y="2627615"/>
            <a:ext cx="4100304" cy="423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86319"/>
          </a:xfrm>
        </p:spPr>
        <p:txBody>
          <a:bodyPr>
            <a:noAutofit/>
          </a:bodyPr>
          <a:lstStyle/>
          <a:p>
            <a:r>
              <a:rPr lang="en-US" sz="7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7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3107"/>
            <a:ext cx="9144000" cy="3018348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The </a:t>
            </a:r>
            <a:r>
              <a:rPr lang="en-US" sz="2800" b="1" u="sng" dirty="0" smtClean="0"/>
              <a:t>Enlightenment, American, &amp; French Revolutions inspired the revolutions of the Latin American nations </a:t>
            </a:r>
            <a:r>
              <a:rPr lang="en-US" sz="2800" dirty="0" smtClean="0"/>
              <a:t>as they cast off the European rule.</a:t>
            </a:r>
          </a:p>
          <a:p>
            <a:pPr lvl="1"/>
            <a:r>
              <a:rPr lang="en-US" sz="2800" dirty="0" smtClean="0"/>
              <a:t>Latin America = Mexico, Caribbean, &amp; Central &amp; South America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2196"/>
            <a:ext cx="2374587" cy="2845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946" y="4166092"/>
            <a:ext cx="2749183" cy="2691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365" y="4012196"/>
            <a:ext cx="2071240" cy="2845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4605" y="3680912"/>
            <a:ext cx="3079395" cy="3177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206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Colonial System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8946"/>
            <a:ext cx="9144000" cy="4177836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>
                <a:latin typeface="Century Gothic (Body)"/>
                <a:cs typeface="Century Gothic (Body)"/>
              </a:rPr>
              <a:t>Spanish Conquistadors &amp; French explorers will set up colonies in Latin America.</a:t>
            </a:r>
          </a:p>
          <a:p>
            <a:pPr lvl="0"/>
            <a:r>
              <a:rPr lang="en-US" sz="3200" dirty="0" smtClean="0">
                <a:latin typeface="Century Gothic (Body)"/>
                <a:cs typeface="Century Gothic (Body)"/>
              </a:rPr>
              <a:t>Colonial governments </a:t>
            </a:r>
            <a:r>
              <a:rPr lang="en-US" sz="3200" b="1" u="sng" dirty="0" smtClean="0">
                <a:latin typeface="Century Gothic (Body)"/>
                <a:cs typeface="Century Gothic (Body)"/>
              </a:rPr>
              <a:t>mirrored the ways &amp; customs of the mother country.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763780"/>
            <a:ext cx="4136571" cy="3094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313" y="3763780"/>
            <a:ext cx="4646687" cy="301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18450" cy="78889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Colonial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38" y="788894"/>
            <a:ext cx="5854220" cy="5873163"/>
          </a:xfrm>
        </p:spPr>
        <p:txBody>
          <a:bodyPr/>
          <a:lstStyle/>
          <a:p>
            <a:pPr lvl="0"/>
            <a:r>
              <a:rPr lang="en-US" sz="3200" dirty="0" smtClean="0">
                <a:latin typeface="Century Gothic (Body)"/>
                <a:cs typeface="Century Gothic (Body)"/>
              </a:rPr>
              <a:t>Jesuit missionaries had firmly established </a:t>
            </a:r>
            <a:r>
              <a:rPr lang="en-US" sz="3200" b="1" u="sng" dirty="0" smtClean="0">
                <a:latin typeface="Century Gothic (Body)"/>
                <a:cs typeface="Century Gothic (Body)"/>
              </a:rPr>
              <a:t>Catholicism</a:t>
            </a:r>
            <a:r>
              <a:rPr lang="en-US" sz="3200" dirty="0" smtClean="0">
                <a:latin typeface="Century Gothic (Body)"/>
                <a:cs typeface="Century Gothic (Body)"/>
              </a:rPr>
              <a:t> in the Latin America.</a:t>
            </a:r>
          </a:p>
          <a:p>
            <a:pPr lvl="0"/>
            <a:r>
              <a:rPr lang="en-US" sz="3200" dirty="0" smtClean="0">
                <a:latin typeface="Century Gothic (Body)"/>
                <a:cs typeface="Century Gothic (Body)"/>
              </a:rPr>
              <a:t>The </a:t>
            </a:r>
            <a:r>
              <a:rPr lang="en-US" sz="3200" b="1" u="sng" dirty="0" smtClean="0">
                <a:latin typeface="Century Gothic (Body)"/>
                <a:cs typeface="Century Gothic (Body)"/>
              </a:rPr>
              <a:t>colonial economies </a:t>
            </a:r>
            <a:r>
              <a:rPr lang="en-US" sz="3200" dirty="0" smtClean="0">
                <a:latin typeface="Century Gothic (Body)"/>
                <a:cs typeface="Century Gothic (Body)"/>
              </a:rPr>
              <a:t>focused on the </a:t>
            </a:r>
            <a:r>
              <a:rPr lang="en-US" sz="3200" b="1" u="sng" dirty="0" smtClean="0">
                <a:latin typeface="Century Gothic (Body)"/>
                <a:cs typeface="Century Gothic (Body)"/>
              </a:rPr>
              <a:t>mining of precious metals</a:t>
            </a:r>
            <a:r>
              <a:rPr lang="en-US" sz="3200" dirty="0" smtClean="0">
                <a:latin typeface="Century Gothic (Body)"/>
                <a:cs typeface="Century Gothic (Body)"/>
              </a:rPr>
              <a:t>.</a:t>
            </a:r>
          </a:p>
          <a:p>
            <a:pPr lvl="1"/>
            <a:r>
              <a:rPr lang="en-US" sz="3200" dirty="0" smtClean="0">
                <a:latin typeface="Century Gothic (Body)"/>
                <a:cs typeface="Century Gothic (Body)"/>
              </a:rPr>
              <a:t>The metals were then sent back to the mother country for production.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48" y="1103086"/>
            <a:ext cx="2952652" cy="1719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348" y="3699607"/>
            <a:ext cx="2639401" cy="2485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15270"/>
            <a:ext cx="9144000" cy="3342729"/>
          </a:xfrm>
        </p:spPr>
        <p:txBody>
          <a:bodyPr>
            <a:normAutofit/>
          </a:bodyPr>
          <a:lstStyle/>
          <a:p>
            <a:pPr lvl="0"/>
            <a:r>
              <a:rPr lang="en-US" sz="2600" dirty="0" smtClean="0"/>
              <a:t>Spanish conquests in Latin America will bring </a:t>
            </a:r>
            <a:r>
              <a:rPr lang="en-US" sz="2600" b="1" u="sng" dirty="0" smtClean="0"/>
              <a:t>destruction to the Native Americans </a:t>
            </a:r>
            <a:r>
              <a:rPr lang="en-US" sz="2600" dirty="0" smtClean="0"/>
              <a:t>(Disease!! = Smallpox)</a:t>
            </a:r>
          </a:p>
          <a:p>
            <a:pPr lvl="1"/>
            <a:r>
              <a:rPr lang="en-US" sz="2600" dirty="0" smtClean="0"/>
              <a:t>To fill the void of labor, Africans will be brought in as slaves in Latin America.</a:t>
            </a:r>
          </a:p>
          <a:p>
            <a:pPr lvl="0"/>
            <a:r>
              <a:rPr lang="en-US" sz="2600" b="1" u="sng" dirty="0" smtClean="0"/>
              <a:t>Major cities developed in Latin America</a:t>
            </a:r>
            <a:r>
              <a:rPr lang="en-US" sz="2600" dirty="0" smtClean="0"/>
              <a:t>:  Havana, Mexico City, Lima, </a:t>
            </a:r>
            <a:r>
              <a:rPr lang="en-US" sz="2600" dirty="0" err="1" smtClean="0"/>
              <a:t>Sau</a:t>
            </a:r>
            <a:r>
              <a:rPr lang="en-US" sz="2600" dirty="0" smtClean="0"/>
              <a:t> Paulo, &amp; Buenos Aires.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30405" cy="3515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128" y="30586"/>
            <a:ext cx="2449299" cy="3484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333" y="288474"/>
            <a:ext cx="2540000" cy="325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320" y="30587"/>
            <a:ext cx="4523679" cy="35090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558143" y="1"/>
            <a:ext cx="6585857" cy="6014352"/>
            <a:chOff x="2558143" y="1"/>
            <a:chExt cx="6585857" cy="6014352"/>
          </a:xfrm>
        </p:grpSpPr>
        <p:pic>
          <p:nvPicPr>
            <p:cNvPr id="11266" name="Picture 2" descr="https://raullarios.files.wordpress.com/2012/05/latin-america-3.jpg"/>
            <p:cNvPicPr>
              <a:picLocks noChangeAspect="1" noChangeArrowheads="1"/>
            </p:cNvPicPr>
            <p:nvPr/>
          </p:nvPicPr>
          <p:blipFill>
            <a:blip r:embed="rId6"/>
            <a:srcRect t="6846" b="16085"/>
            <a:stretch>
              <a:fillRect/>
            </a:stretch>
          </p:blipFill>
          <p:spPr bwMode="auto">
            <a:xfrm>
              <a:off x="2558143" y="1"/>
              <a:ext cx="6585857" cy="6014352"/>
            </a:xfrm>
            <a:prstGeom prst="rect">
              <a:avLst/>
            </a:prstGeom>
            <a:noFill/>
          </p:spPr>
        </p:pic>
        <p:sp>
          <p:nvSpPr>
            <p:cNvPr id="9" name="Donut 8"/>
            <p:cNvSpPr/>
            <p:nvPr/>
          </p:nvSpPr>
          <p:spPr>
            <a:xfrm>
              <a:off x="5290458" y="446314"/>
              <a:ext cx="381000" cy="381000"/>
            </a:xfrm>
            <a:prstGeom prst="donut">
              <a:avLst>
                <a:gd name="adj" fmla="val 747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4153833" y="636814"/>
              <a:ext cx="381000" cy="381000"/>
            </a:xfrm>
            <a:prstGeom prst="donut">
              <a:avLst>
                <a:gd name="adj" fmla="val 747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/>
          </p:nvSpPr>
          <p:spPr>
            <a:xfrm>
              <a:off x="5480958" y="2792186"/>
              <a:ext cx="381000" cy="381000"/>
            </a:xfrm>
            <a:prstGeom prst="donut">
              <a:avLst>
                <a:gd name="adj" fmla="val 747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/>
          </p:nvSpPr>
          <p:spPr>
            <a:xfrm>
              <a:off x="7418614" y="3701143"/>
              <a:ext cx="381000" cy="381000"/>
            </a:xfrm>
            <a:prstGeom prst="donut">
              <a:avLst>
                <a:gd name="adj" fmla="val 747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6693833" y="4370614"/>
              <a:ext cx="381000" cy="381000"/>
            </a:xfrm>
            <a:prstGeom prst="donut">
              <a:avLst>
                <a:gd name="adj" fmla="val 747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25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Spanish Colonial Structure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80585"/>
            <a:ext cx="4661646" cy="607741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Colonial society sharply divided into classes based on birth:</a:t>
            </a:r>
          </a:p>
          <a:p>
            <a:pPr lvl="1"/>
            <a:r>
              <a:rPr lang="en-US" sz="2800" b="1" u="sng" dirty="0" err="1" smtClean="0"/>
              <a:t>Peninsulares</a:t>
            </a:r>
            <a:r>
              <a:rPr lang="en-US" sz="2800" b="1" u="sng" dirty="0" smtClean="0"/>
              <a:t> (viceroys) </a:t>
            </a:r>
            <a:r>
              <a:rPr lang="en-US" sz="2800" dirty="0" smtClean="0"/>
              <a:t>= men who had been born in Spain, ruled colony in place of king, controlled all wealth &amp; power</a:t>
            </a:r>
          </a:p>
          <a:p>
            <a:pPr lvl="1"/>
            <a:r>
              <a:rPr lang="en-US" sz="2800" b="1" u="sng" dirty="0" smtClean="0"/>
              <a:t>Creoles</a:t>
            </a:r>
            <a:r>
              <a:rPr lang="en-US" sz="2800" dirty="0" smtClean="0"/>
              <a:t> = 100% Spanish, but born in Latin America.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47893" y="780585"/>
            <a:ext cx="5227294" cy="6077415"/>
            <a:chOff x="1510758" y="2678747"/>
            <a:chExt cx="5876424" cy="3881619"/>
          </a:xfrm>
        </p:grpSpPr>
        <p:sp>
          <p:nvSpPr>
            <p:cNvPr id="7" name="Isosceles Triangle 6"/>
            <p:cNvSpPr/>
            <p:nvPr/>
          </p:nvSpPr>
          <p:spPr>
            <a:xfrm>
              <a:off x="1510758" y="2678747"/>
              <a:ext cx="5876424" cy="3881619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711184" y="3512090"/>
              <a:ext cx="1409059" cy="1588"/>
            </a:xfrm>
            <a:prstGeom prst="line">
              <a:avLst/>
            </a:prstGeom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54525" y="5278056"/>
              <a:ext cx="3975548" cy="1588"/>
            </a:xfrm>
            <a:prstGeom prst="line">
              <a:avLst/>
            </a:prstGeom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552097" y="3097942"/>
              <a:ext cx="1784406" cy="314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/>
                <a:t>Viceroys</a:t>
              </a:r>
              <a:endParaRPr lang="en-US" sz="2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84223" y="4160111"/>
              <a:ext cx="2516686" cy="825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/>
                <a:t>Creoles</a:t>
              </a:r>
            </a:p>
            <a:p>
              <a:pPr algn="ctr"/>
              <a:r>
                <a:rPr lang="en-US" sz="2600" b="1" dirty="0" err="1" smtClean="0"/>
                <a:t>Mestizos</a:t>
              </a:r>
              <a:endParaRPr lang="en-US" sz="2600" b="1" dirty="0" smtClean="0"/>
            </a:p>
            <a:p>
              <a:pPr algn="ctr"/>
              <a:r>
                <a:rPr lang="en-US" sz="2600" b="1" dirty="0" smtClean="0"/>
                <a:t>Mulattos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08671" y="5831613"/>
              <a:ext cx="3121538" cy="314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/>
                <a:t>Slaves &amp; Indians</a:t>
              </a:r>
              <a:endParaRPr lang="en-US" sz="2600" b="1" dirty="0"/>
            </a:p>
          </p:txBody>
        </p:sp>
      </p:grpSp>
      <p:pic>
        <p:nvPicPr>
          <p:cNvPr id="10242" name="Picture 2" descr="http://upload.wikimedia.org/wikipedia/commons/4/42/Francisco_de_Alme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1646" y="642257"/>
            <a:ext cx="4502017" cy="6215743"/>
          </a:xfrm>
          <a:prstGeom prst="rect">
            <a:avLst/>
          </a:prstGeom>
          <a:noFill/>
        </p:spPr>
      </p:pic>
      <p:pic>
        <p:nvPicPr>
          <p:cNvPr id="10244" name="Picture 4" descr="http://callais.net/gallery/creole.jpg"/>
          <p:cNvPicPr>
            <a:picLocks noChangeAspect="1" noChangeArrowheads="1"/>
          </p:cNvPicPr>
          <p:nvPr/>
        </p:nvPicPr>
        <p:blipFill>
          <a:blip r:embed="rId3"/>
          <a:srcRect r="22133"/>
          <a:stretch>
            <a:fillRect/>
          </a:stretch>
        </p:blipFill>
        <p:spPr bwMode="auto">
          <a:xfrm>
            <a:off x="4661646" y="642257"/>
            <a:ext cx="4502017" cy="6215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18450" cy="78889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Spanish Colonial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7" y="1248229"/>
            <a:ext cx="4992914" cy="5337269"/>
          </a:xfrm>
        </p:spPr>
        <p:txBody>
          <a:bodyPr/>
          <a:lstStyle/>
          <a:p>
            <a:pPr lvl="1"/>
            <a:r>
              <a:rPr lang="en-US" sz="3200" b="1" u="sng" dirty="0" err="1" smtClean="0"/>
              <a:t>Mestizos</a:t>
            </a:r>
            <a:r>
              <a:rPr lang="en-US" sz="3200" b="1" u="sng" dirty="0" smtClean="0"/>
              <a:t>/mulattos </a:t>
            </a:r>
            <a:r>
              <a:rPr lang="en-US" sz="3200" dirty="0" smtClean="0"/>
              <a:t>= Blend of Spanish &amp; American Indian</a:t>
            </a:r>
          </a:p>
          <a:p>
            <a:pPr lvl="1"/>
            <a:r>
              <a:rPr lang="en-US" sz="3200" b="1" u="sng" dirty="0" smtClean="0"/>
              <a:t>Slaves &amp; Indians</a:t>
            </a:r>
            <a:r>
              <a:rPr lang="en-US" sz="3200" dirty="0" smtClean="0"/>
              <a:t> = The bottom of the social &amp; political ladder</a:t>
            </a:r>
          </a:p>
          <a:p>
            <a:endParaRPr lang="en-US" dirty="0"/>
          </a:p>
        </p:txBody>
      </p:sp>
      <p:pic>
        <p:nvPicPr>
          <p:cNvPr id="4" name="Picture 10" descr="http://www.expanish.com/blog/wp-content/uploads/2013/05/african-slaves-working-the-plan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8911" y="3544413"/>
            <a:ext cx="2400006" cy="3313587"/>
          </a:xfrm>
          <a:prstGeom prst="rect">
            <a:avLst/>
          </a:prstGeom>
          <a:noFill/>
        </p:spPr>
      </p:pic>
      <p:pic>
        <p:nvPicPr>
          <p:cNvPr id="5" name="Picture 8" descr="http://3.bp.blogspot.com/-J9zn1jVFbcA/T5VHUAtxwnI/AAAAAAAAACE/lRzetEPZqr4/s1600/mestiz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8914" y="788894"/>
            <a:ext cx="2662356" cy="3698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273</TotalTime>
  <Words>244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Twilight</vt:lpstr>
      <vt:lpstr>Latin American Colonial System</vt:lpstr>
      <vt:lpstr>Introduction</vt:lpstr>
      <vt:lpstr>The Colonial System</vt:lpstr>
      <vt:lpstr>The Colonial System</vt:lpstr>
      <vt:lpstr>PowerPoint Presentation</vt:lpstr>
      <vt:lpstr>Spanish Colonial Structure</vt:lpstr>
      <vt:lpstr>Spanish Colonial Structure</vt:lpstr>
    </vt:vector>
  </TitlesOfParts>
  <Company>Brentsville District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Revolutions in Latin America</dc:title>
  <dc:creator>Sean Weddel</dc:creator>
  <cp:lastModifiedBy>Michael Perry</cp:lastModifiedBy>
  <cp:revision>27</cp:revision>
  <cp:lastPrinted>2013-11-17T22:14:02Z</cp:lastPrinted>
  <dcterms:created xsi:type="dcterms:W3CDTF">2011-11-28T10:48:56Z</dcterms:created>
  <dcterms:modified xsi:type="dcterms:W3CDTF">2014-08-13T12:39:46Z</dcterms:modified>
</cp:coreProperties>
</file>