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5" r:id="rId3"/>
    <p:sldId id="259" r:id="rId4"/>
    <p:sldId id="266" r:id="rId5"/>
    <p:sldId id="258" r:id="rId6"/>
    <p:sldId id="260" r:id="rId7"/>
    <p:sldId id="267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1FB0-7BF9-F847-AF44-6F9DD51E2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913-6F86-A64A-8E36-D43A9B51DDB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913-6F86-A64A-8E36-D43A9B51DDB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1FB0-7BF9-F847-AF44-6F9DD51E2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913-6F86-A64A-8E36-D43A9B51DDB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1FB0-7BF9-F847-AF44-6F9DD51E2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AB2B5913-6F86-A64A-8E36-D43A9B51DDB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1FB0-7BF9-F847-AF44-6F9DD51E2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B2B5913-6F86-A64A-8E36-D43A9B51DDB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1FB0-7BF9-F847-AF44-6F9DD51E2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B2B5913-6F86-A64A-8E36-D43A9B51DDB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1FB0-7BF9-F847-AF44-6F9DD51E2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913-6F86-A64A-8E36-D43A9B51DDB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1FB0-7BF9-F847-AF44-6F9DD51E2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913-6F86-A64A-8E36-D43A9B51DDB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1FB0-7BF9-F847-AF44-6F9DD51E2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913-6F86-A64A-8E36-D43A9B51DDB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1FB0-7BF9-F847-AF44-6F9DD51E2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913-6F86-A64A-8E36-D43A9B51DDB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1FB0-7BF9-F847-AF44-6F9DD51E2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913-6F86-A64A-8E36-D43A9B51DDB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1FB0-7BF9-F847-AF44-6F9DD51E2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913-6F86-A64A-8E36-D43A9B51DDB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1FB0-7BF9-F847-AF44-6F9DD51E20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913-6F86-A64A-8E36-D43A9B51DDB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1FB0-7BF9-F847-AF44-6F9DD51E2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913-6F86-A64A-8E36-D43A9B51DDB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1FB0-7BF9-F847-AF44-6F9DD51E2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913-6F86-A64A-8E36-D43A9B51DDB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1FB0-7BF9-F847-AF44-6F9DD51E2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5913-6F86-A64A-8E36-D43A9B51DDB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1FB0-7BF9-F847-AF44-6F9DD51E2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B2B5913-6F86-A64A-8E36-D43A9B51DDB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781FB0-7BF9-F847-AF44-6F9DD51E2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79433"/>
            <a:ext cx="6762749" cy="1470025"/>
          </a:xfrm>
        </p:spPr>
        <p:txBody>
          <a:bodyPr/>
          <a:lstStyle/>
          <a:p>
            <a:r>
              <a:rPr lang="en-US" dirty="0" smtClean="0">
                <a:solidFill>
                  <a:srgbClr val="9E3611"/>
                </a:solidFill>
              </a:rPr>
              <a:t>The French Revolution</a:t>
            </a:r>
            <a:endParaRPr lang="en-US" dirty="0">
              <a:solidFill>
                <a:srgbClr val="9E361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WHII.6e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35645"/>
            <a:ext cx="4381500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47" y="3853670"/>
            <a:ext cx="1988694" cy="2732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558452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Rise of Napoleon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1" y="1027134"/>
            <a:ext cx="8175060" cy="4642960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Members of the National Convention turned on Robespierre </a:t>
            </a:r>
          </a:p>
          <a:p>
            <a:pPr lvl="1"/>
            <a:r>
              <a:rPr lang="en-US" sz="2800" dirty="0" smtClean="0">
                <a:solidFill>
                  <a:srgbClr val="000090"/>
                </a:solidFill>
              </a:rPr>
              <a:t>July 1794: Robespierre went to the guillotine</a:t>
            </a:r>
          </a:p>
          <a:p>
            <a:r>
              <a:rPr lang="en-US" sz="2800" dirty="0" err="1" smtClean="0">
                <a:solidFill>
                  <a:srgbClr val="000090"/>
                </a:solidFill>
              </a:rPr>
              <a:t>Napolean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err="1" smtClean="0">
                <a:solidFill>
                  <a:srgbClr val="000090"/>
                </a:solidFill>
              </a:rPr>
              <a:t>Bonparte</a:t>
            </a:r>
            <a:endParaRPr lang="en-US" sz="2800" dirty="0" smtClean="0">
              <a:solidFill>
                <a:srgbClr val="000090"/>
              </a:solidFill>
            </a:endParaRPr>
          </a:p>
          <a:p>
            <a:pPr lvl="1"/>
            <a:r>
              <a:rPr lang="en-US" sz="2800" dirty="0" smtClean="0">
                <a:solidFill>
                  <a:srgbClr val="000090"/>
                </a:solidFill>
              </a:rPr>
              <a:t>Suddenly seized power in 1799 as a dictator</a:t>
            </a:r>
          </a:p>
          <a:p>
            <a:pPr lvl="2"/>
            <a:r>
              <a:rPr lang="en-US" sz="2400" i="1" dirty="0" smtClean="0">
                <a:solidFill>
                  <a:srgbClr val="000090"/>
                </a:solidFill>
              </a:rPr>
              <a:t>Coup </a:t>
            </a:r>
            <a:r>
              <a:rPr lang="en-US" sz="2400" i="1" dirty="0" err="1" smtClean="0">
                <a:solidFill>
                  <a:srgbClr val="000090"/>
                </a:solidFill>
              </a:rPr>
              <a:t>d’etat</a:t>
            </a:r>
            <a:r>
              <a:rPr lang="en-US" sz="2400" i="1" dirty="0" smtClean="0">
                <a:solidFill>
                  <a:srgbClr val="000090"/>
                </a:solidFill>
              </a:rPr>
              <a:t> </a:t>
            </a:r>
            <a:r>
              <a:rPr lang="en-US" sz="2400" dirty="0" smtClean="0">
                <a:solidFill>
                  <a:srgbClr val="000090"/>
                </a:solidFill>
              </a:rPr>
              <a:t>or “Attack to the state” </a:t>
            </a:r>
            <a:endParaRPr lang="en-US" sz="2400" i="1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950" y="4218735"/>
            <a:ext cx="3935049" cy="2639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How did the Enlightenment affect the French Revolution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people had new ideas about government and now felt that they had personal freedom</a:t>
            </a:r>
          </a:p>
          <a:p>
            <a:endParaRPr lang="en-US" dirty="0"/>
          </a:p>
        </p:txBody>
      </p:sp>
      <p:pic>
        <p:nvPicPr>
          <p:cNvPr id="1026" name="Picture 2" descr="http://upload.wikimedia.org/wikipedia/commons/6/6d/Le_Serment_du_Jeu_de_pau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81" y="3460776"/>
            <a:ext cx="4734838" cy="308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E3611"/>
                </a:solidFill>
              </a:rPr>
              <a:t>Pre-Revolution</a:t>
            </a:r>
            <a:endParaRPr lang="en-US" dirty="0">
              <a:solidFill>
                <a:srgbClr val="9E361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567" y="1425387"/>
            <a:ext cx="8084280" cy="50144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9E3611"/>
                </a:solidFill>
              </a:rPr>
              <a:t>France appeared to be doing well because…</a:t>
            </a:r>
          </a:p>
          <a:p>
            <a:pPr lvl="1"/>
            <a:r>
              <a:rPr lang="en-US" sz="3200" dirty="0" smtClean="0">
                <a:solidFill>
                  <a:srgbClr val="9E3611"/>
                </a:solidFill>
              </a:rPr>
              <a:t>Large Population</a:t>
            </a:r>
          </a:p>
          <a:p>
            <a:pPr lvl="1"/>
            <a:r>
              <a:rPr lang="en-US" sz="3200" dirty="0" smtClean="0">
                <a:solidFill>
                  <a:srgbClr val="9E3611"/>
                </a:solidFill>
              </a:rPr>
              <a:t>Prosperous Foreign Trade</a:t>
            </a:r>
          </a:p>
          <a:p>
            <a:pPr lvl="1"/>
            <a:r>
              <a:rPr lang="en-US" sz="3200" dirty="0" smtClean="0">
                <a:solidFill>
                  <a:srgbClr val="9E3611"/>
                </a:solidFill>
              </a:rPr>
              <a:t>Center of the Enlightenment</a:t>
            </a:r>
          </a:p>
          <a:p>
            <a:pPr marL="282575" lvl="1" indent="0">
              <a:buNone/>
            </a:pPr>
            <a:endParaRPr lang="en-US" dirty="0" smtClean="0">
              <a:solidFill>
                <a:srgbClr val="9E36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66" y="538618"/>
            <a:ext cx="4377954" cy="578702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200" dirty="0">
                <a:solidFill>
                  <a:srgbClr val="9E3611"/>
                </a:solidFill>
              </a:rPr>
              <a:t>But looks can be deceiving. In </a:t>
            </a:r>
            <a:r>
              <a:rPr lang="en-US" sz="3200" dirty="0" smtClean="0">
                <a:solidFill>
                  <a:srgbClr val="9E3611"/>
                </a:solidFill>
              </a:rPr>
              <a:t>reality…</a:t>
            </a:r>
          </a:p>
          <a:p>
            <a:r>
              <a:rPr lang="en-US" sz="3200" dirty="0" smtClean="0">
                <a:solidFill>
                  <a:srgbClr val="9E3611"/>
                </a:solidFill>
              </a:rPr>
              <a:t>There </a:t>
            </a:r>
            <a:r>
              <a:rPr lang="en-US" sz="3200" dirty="0">
                <a:solidFill>
                  <a:srgbClr val="9E3611"/>
                </a:solidFill>
              </a:rPr>
              <a:t>was great unrest in France.</a:t>
            </a:r>
          </a:p>
          <a:p>
            <a:pPr lvl="1"/>
            <a:r>
              <a:rPr lang="en-US" sz="3200" dirty="0">
                <a:solidFill>
                  <a:srgbClr val="9E3611"/>
                </a:solidFill>
              </a:rPr>
              <a:t>Bad weather meant bad harvests</a:t>
            </a:r>
          </a:p>
          <a:p>
            <a:pPr lvl="1"/>
            <a:r>
              <a:rPr lang="en-US" sz="3200" dirty="0">
                <a:solidFill>
                  <a:srgbClr val="9E3611"/>
                </a:solidFill>
              </a:rPr>
              <a:t>High taxes and prices</a:t>
            </a:r>
          </a:p>
          <a:p>
            <a:pPr lvl="1"/>
            <a:r>
              <a:rPr lang="en-US" sz="3200" dirty="0">
                <a:solidFill>
                  <a:srgbClr val="9E3611"/>
                </a:solidFill>
              </a:rPr>
              <a:t>Questions raised by the ideas of the Enlightenment</a:t>
            </a:r>
          </a:p>
          <a:p>
            <a:pPr lvl="1"/>
            <a:endParaRPr lang="en-US" dirty="0">
              <a:solidFill>
                <a:srgbClr val="9E361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61" y="1336892"/>
            <a:ext cx="38989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636" y="0"/>
            <a:ext cx="7583487" cy="776614"/>
          </a:xfrm>
        </p:spPr>
        <p:txBody>
          <a:bodyPr/>
          <a:lstStyle/>
          <a:p>
            <a:r>
              <a:rPr lang="en-US" dirty="0" smtClean="0">
                <a:solidFill>
                  <a:srgbClr val="9E3611"/>
                </a:solidFill>
              </a:rPr>
              <a:t>Causes of the French Revolution</a:t>
            </a:r>
            <a:endParaRPr lang="en-US" dirty="0">
              <a:solidFill>
                <a:srgbClr val="9E361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25" y="951978"/>
            <a:ext cx="8617907" cy="45628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9E3611"/>
                </a:solidFill>
              </a:rPr>
              <a:t>1. Growing resentment among the lower class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First Estate </a:t>
            </a:r>
            <a:r>
              <a:rPr lang="en-US" sz="3200" dirty="0" smtClean="0">
                <a:solidFill>
                  <a:srgbClr val="9E3611"/>
                </a:solidFill>
              </a:rPr>
              <a:t>– clergy of Catholic Church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Second Estate </a:t>
            </a:r>
            <a:r>
              <a:rPr lang="en-US" sz="3200" dirty="0" smtClean="0">
                <a:solidFill>
                  <a:srgbClr val="9E3611"/>
                </a:solidFill>
              </a:rPr>
              <a:t>– rich nobles</a:t>
            </a:r>
          </a:p>
          <a:p>
            <a:pPr lvl="2"/>
            <a:r>
              <a:rPr lang="en-US" sz="3200" dirty="0" smtClean="0">
                <a:solidFill>
                  <a:srgbClr val="9E3611"/>
                </a:solidFill>
              </a:rPr>
              <a:t>First and Second Estate </a:t>
            </a:r>
            <a:r>
              <a:rPr lang="en-US" sz="3200" dirty="0" smtClean="0">
                <a:solidFill>
                  <a:schemeClr val="tx1"/>
                </a:solidFill>
              </a:rPr>
              <a:t>paid around 1-2% of their income towards taxes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Third Estate </a:t>
            </a:r>
            <a:r>
              <a:rPr lang="en-US" sz="3200" dirty="0" smtClean="0">
                <a:solidFill>
                  <a:srgbClr val="9E3611"/>
                </a:solidFill>
              </a:rPr>
              <a:t>– bourgeoisie, urban lower class, and peasants</a:t>
            </a:r>
          </a:p>
          <a:p>
            <a:pPr lvl="2"/>
            <a:r>
              <a:rPr lang="en-US" sz="3200" dirty="0">
                <a:solidFill>
                  <a:srgbClr val="008000"/>
                </a:solidFill>
              </a:rPr>
              <a:t>Paid 50% of their income towards taxes</a:t>
            </a:r>
          </a:p>
          <a:p>
            <a:pPr lvl="2"/>
            <a:r>
              <a:rPr lang="en-US" sz="3200" dirty="0">
                <a:solidFill>
                  <a:srgbClr val="9E3611"/>
                </a:solidFill>
              </a:rPr>
              <a:t>Made up 97% of France’s </a:t>
            </a:r>
            <a:r>
              <a:rPr lang="en-US" sz="3200" dirty="0" smtClean="0">
                <a:solidFill>
                  <a:srgbClr val="9E3611"/>
                </a:solidFill>
              </a:rPr>
              <a:t>population</a:t>
            </a:r>
            <a:endParaRPr lang="en-US" sz="3200" dirty="0">
              <a:solidFill>
                <a:srgbClr val="9E361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58660"/>
          </a:xfrm>
        </p:spPr>
        <p:txBody>
          <a:bodyPr/>
          <a:lstStyle/>
          <a:p>
            <a:r>
              <a:rPr lang="en-US" dirty="0" smtClean="0">
                <a:solidFill>
                  <a:srgbClr val="9E3611"/>
                </a:solidFill>
              </a:rPr>
              <a:t>Causes of the French Revolution</a:t>
            </a:r>
            <a:endParaRPr lang="en-US" dirty="0">
              <a:solidFill>
                <a:srgbClr val="9E361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93" y="1202499"/>
            <a:ext cx="5699343" cy="51607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9E3611"/>
                </a:solidFill>
              </a:rPr>
              <a:t>2. Enlightenment Ideas and the American Revolution’s success spread to the </a:t>
            </a:r>
            <a:br>
              <a:rPr lang="en-US" sz="3200" dirty="0" smtClean="0">
                <a:solidFill>
                  <a:srgbClr val="9E3611"/>
                </a:solidFill>
              </a:rPr>
            </a:br>
            <a:r>
              <a:rPr lang="en-US" sz="3200" dirty="0" smtClean="0">
                <a:solidFill>
                  <a:srgbClr val="9E3611"/>
                </a:solidFill>
              </a:rPr>
              <a:t>Third Estate</a:t>
            </a:r>
          </a:p>
          <a:p>
            <a:pPr>
              <a:buNone/>
            </a:pPr>
            <a:r>
              <a:rPr lang="en-US" sz="3200" dirty="0" smtClean="0">
                <a:solidFill>
                  <a:srgbClr val="9E3611"/>
                </a:solidFill>
              </a:rPr>
              <a:t>3. People were poor and hungry!  </a:t>
            </a:r>
            <a:br>
              <a:rPr lang="en-US" sz="3200" dirty="0" smtClean="0">
                <a:solidFill>
                  <a:srgbClr val="9E3611"/>
                </a:solidFill>
              </a:rPr>
            </a:br>
            <a:r>
              <a:rPr lang="en-US" sz="3200" dirty="0" smtClean="0">
                <a:solidFill>
                  <a:srgbClr val="9E3611"/>
                </a:solidFill>
              </a:rPr>
              <a:t>Bad Harvests = Bread Shortages</a:t>
            </a:r>
          </a:p>
          <a:p>
            <a:endParaRPr lang="en-US" dirty="0">
              <a:solidFill>
                <a:srgbClr val="9E361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030" y="1800303"/>
            <a:ext cx="3031299" cy="3887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64" y="488515"/>
            <a:ext cx="4622104" cy="5549215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9E3611"/>
                </a:solidFill>
              </a:rPr>
              <a:t>4. Monarchy </a:t>
            </a:r>
            <a:r>
              <a:rPr lang="en-US" sz="2800" dirty="0">
                <a:solidFill>
                  <a:srgbClr val="9E3611"/>
                </a:solidFill>
              </a:rPr>
              <a:t>was in debt (helped fund American Revolution) &amp; king was a weak leader</a:t>
            </a:r>
          </a:p>
          <a:p>
            <a:r>
              <a:rPr lang="en-US" sz="2800" dirty="0">
                <a:solidFill>
                  <a:srgbClr val="9E3611"/>
                </a:solidFill>
              </a:rPr>
              <a:t>Creation of the National Assembly</a:t>
            </a:r>
          </a:p>
          <a:p>
            <a:pPr lvl="1"/>
            <a:r>
              <a:rPr lang="en-US" sz="2800" dirty="0">
                <a:solidFill>
                  <a:srgbClr val="9E3611"/>
                </a:solidFill>
              </a:rPr>
              <a:t>Marked the end of the monarchy and the beginning of a representative government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75" y="488515"/>
            <a:ext cx="3188396" cy="318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65" y="381000"/>
            <a:ext cx="8362950" cy="508348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Events of the Revolution: The Bastille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65" y="977030"/>
            <a:ext cx="4844193" cy="50607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July 14</a:t>
            </a:r>
            <a:r>
              <a:rPr lang="en-US" sz="2800" baseline="30000" dirty="0" smtClean="0">
                <a:solidFill>
                  <a:srgbClr val="000090"/>
                </a:solidFill>
              </a:rPr>
              <a:t>th</a:t>
            </a:r>
            <a:r>
              <a:rPr lang="en-US" sz="2800" dirty="0" smtClean="0">
                <a:solidFill>
                  <a:srgbClr val="000090"/>
                </a:solidFill>
              </a:rPr>
              <a:t>, 1789 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A mob searching for gunpowder and arms storm the Bastille, a prison in Paris.</a:t>
            </a:r>
          </a:p>
          <a:p>
            <a:pPr lvl="1"/>
            <a:r>
              <a:rPr lang="en-US" sz="2800" dirty="0" smtClean="0">
                <a:solidFill>
                  <a:srgbClr val="000090"/>
                </a:solidFill>
              </a:rPr>
              <a:t>Overwhelmed the guard and took control of the prison (Start of the FR!)</a:t>
            </a:r>
          </a:p>
        </p:txBody>
      </p:sp>
      <p:pic>
        <p:nvPicPr>
          <p:cNvPr id="2050" name="Picture 2" descr="http://www.dadychery.org/wp-content/uploads/2012/07/Storming-of-the-Bast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73" y="1813283"/>
            <a:ext cx="2868461" cy="227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687"/>
            <a:ext cx="9144000" cy="10443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Events of the Revolution: 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Reign of Terror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64" y="753418"/>
            <a:ext cx="5422821" cy="543261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New Leader: 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err="1" smtClean="0">
                <a:solidFill>
                  <a:srgbClr val="000090"/>
                </a:solidFill>
              </a:rPr>
              <a:t>Maximilien</a:t>
            </a:r>
            <a:r>
              <a:rPr lang="en-US" sz="2400" dirty="0" smtClean="0">
                <a:solidFill>
                  <a:srgbClr val="000090"/>
                </a:solidFill>
              </a:rPr>
              <a:t> Robespierre </a:t>
            </a: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Member of the Jacobins, a 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radical political organization 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Ruled as a dictator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“Enemies of the Revolution” 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were beheaded</a:t>
            </a: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Some were sentenced to 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death because they weren’t radical enough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Estimates of as many as </a:t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</a:rPr>
              <a:t>100,000 people were executed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58" y="2054267"/>
            <a:ext cx="3834166" cy="4231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640</TotalTime>
  <Words>283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Revolution</vt:lpstr>
      <vt:lpstr>The French Revolution</vt:lpstr>
      <vt:lpstr>How did the Enlightenment affect the French Revolution</vt:lpstr>
      <vt:lpstr>Pre-Revolution</vt:lpstr>
      <vt:lpstr>PowerPoint Presentation</vt:lpstr>
      <vt:lpstr>Causes of the French Revolution</vt:lpstr>
      <vt:lpstr>Causes of the French Revolution</vt:lpstr>
      <vt:lpstr>PowerPoint Presentation</vt:lpstr>
      <vt:lpstr>Events of the Revolution: The Bastille</vt:lpstr>
      <vt:lpstr>Events of the Revolution:  Reign of Terror</vt:lpstr>
      <vt:lpstr>Rise of Napoleon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</dc:title>
  <dc:creator>Marianne Shilatz</dc:creator>
  <cp:lastModifiedBy>Michael Perry</cp:lastModifiedBy>
  <cp:revision>12</cp:revision>
  <dcterms:created xsi:type="dcterms:W3CDTF">2011-11-30T23:47:14Z</dcterms:created>
  <dcterms:modified xsi:type="dcterms:W3CDTF">2014-08-13T12:39:18Z</dcterms:modified>
</cp:coreProperties>
</file>