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1" r:id="rId8"/>
    <p:sldId id="260" r:id="rId9"/>
    <p:sldId id="266" r:id="rId10"/>
    <p:sldId id="25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 snapToObjects="1"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F898-7DA0-DE42-A95D-B5DEF9B7B6B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2CEC-CEBE-8141-95A2-89C5FC070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264863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Famous Folks of the Renaissance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181655"/>
            <a:ext cx="1857375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45" y="3755571"/>
            <a:ext cx="1840724" cy="310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3" y="4505325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81655"/>
            <a:ext cx="230505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Raphael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8501743" cy="23404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Real name was </a:t>
            </a:r>
            <a:r>
              <a:rPr lang="en-US" dirty="0" err="1"/>
              <a:t>Raffaello</a:t>
            </a:r>
            <a:r>
              <a:rPr lang="en-US" dirty="0"/>
              <a:t> </a:t>
            </a:r>
            <a:r>
              <a:rPr lang="en-US" dirty="0" err="1"/>
              <a:t>Sanzio</a:t>
            </a:r>
            <a:r>
              <a:rPr lang="en-US" dirty="0"/>
              <a:t> da </a:t>
            </a:r>
            <a:r>
              <a:rPr lang="en-US" dirty="0" err="1" smtClean="0"/>
              <a:t>Urbino</a:t>
            </a:r>
            <a:r>
              <a:rPr lang="en-US" dirty="0" smtClean="0"/>
              <a:t>, but commonly referred to as simply Raphael</a:t>
            </a:r>
          </a:p>
          <a:p>
            <a:r>
              <a:rPr lang="en-US" dirty="0" smtClean="0"/>
              <a:t>Younger than Michelangelo and da Vinci – learned from studying their works</a:t>
            </a:r>
          </a:p>
          <a:p>
            <a:r>
              <a:rPr lang="en-US" i="1" dirty="0" smtClean="0"/>
              <a:t>School of Athens </a:t>
            </a:r>
            <a:r>
              <a:rPr lang="en-US" dirty="0" smtClean="0"/>
              <a:t>(revival of Ancient Greece)</a:t>
            </a:r>
          </a:p>
          <a:p>
            <a:pPr lvl="1"/>
            <a:r>
              <a:rPr lang="en-US" dirty="0" smtClean="0"/>
              <a:t>Painted on the walls of Pope Julius’ library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6" y="3483429"/>
            <a:ext cx="4562102" cy="30585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Niccolò di Bernardo dei Machiavelli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836" y="1600200"/>
            <a:ext cx="4765964" cy="4525963"/>
          </a:xfrm>
        </p:spPr>
        <p:txBody>
          <a:bodyPr/>
          <a:lstStyle/>
          <a:p>
            <a:r>
              <a:rPr lang="en-US" dirty="0" smtClean="0"/>
              <a:t>Italian historian, author</a:t>
            </a:r>
          </a:p>
          <a:p>
            <a:r>
              <a:rPr lang="en-US" dirty="0" smtClean="0"/>
              <a:t>Book:</a:t>
            </a:r>
            <a:r>
              <a:rPr lang="en-US" i="1" dirty="0" smtClean="0"/>
              <a:t> The Prince</a:t>
            </a:r>
          </a:p>
          <a:p>
            <a:pPr lvl="1"/>
            <a:r>
              <a:rPr lang="en-US" b="1" dirty="0" smtClean="0"/>
              <a:t>Examines how a ruler can gain power and keep it </a:t>
            </a:r>
            <a:r>
              <a:rPr lang="en-US" dirty="0" smtClean="0"/>
              <a:t>in spite of his enemies </a:t>
            </a:r>
          </a:p>
          <a:p>
            <a:pPr lvl="1"/>
            <a:r>
              <a:rPr lang="en-US" b="1" dirty="0" smtClean="0"/>
              <a:t>Not concerned with what was morally right, but what was politically effective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upload.wikimedia.org/wikipedia/commons/thumb/e/e2/Portrait_of_Niccol%C3%B2_Machiavelli_by_Santi_di_Tito.jpg/200px-Portrait_of_Niccol%C3%B2_Machiavelli_by_Santi_di_T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0164"/>
            <a:ext cx="3154218" cy="405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41714"/>
            <a:ext cx="43434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Sculptor, Poet, Architect, Painter</a:t>
            </a:r>
          </a:p>
          <a:p>
            <a:r>
              <a:rPr lang="en-US" dirty="0" smtClean="0"/>
              <a:t>Used a </a:t>
            </a:r>
            <a:r>
              <a:rPr lang="en-US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realistic</a:t>
            </a:r>
            <a:r>
              <a:rPr lang="en-US" dirty="0" smtClean="0"/>
              <a:t> style when depicting the human body in paintings and sculptures</a:t>
            </a:r>
          </a:p>
          <a:p>
            <a:r>
              <a:rPr lang="en-US" dirty="0" smtClean="0"/>
              <a:t>Figures were forceful &amp; showed heroic grandeur</a:t>
            </a:r>
          </a:p>
          <a:p>
            <a:endParaRPr lang="en-US" dirty="0" smtClean="0"/>
          </a:p>
          <a:p>
            <a:r>
              <a:rPr lang="en-US" i="1" dirty="0" smtClean="0"/>
              <a:t>Statue of David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Influenced by classical statues</a:t>
            </a:r>
          </a:p>
          <a:p>
            <a:pPr lvl="1"/>
            <a:r>
              <a:rPr lang="en-US" dirty="0" smtClean="0"/>
              <a:t>1501 to 1504</a:t>
            </a:r>
          </a:p>
          <a:p>
            <a:pPr lvl="1"/>
            <a:r>
              <a:rPr lang="en-US" dirty="0" smtClean="0"/>
              <a:t>18 ft tall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68" y="1600200"/>
            <a:ext cx="3701143" cy="49421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811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Lucida Calligraphy" panose="03010101010101010101" pitchFamily="66" charset="0"/>
              </a:rPr>
              <a:t>Michelangelo di Lodovico Buonarroti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1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Lucida Calligraphy" panose="03010101010101010101" pitchFamily="66" charset="0"/>
              </a:rPr>
              <a:t>…or just…Michelangelo!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67159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Ceiling of the Sistine Chapel</a:t>
            </a:r>
          </a:p>
          <a:p>
            <a:pPr lvl="1"/>
            <a:r>
              <a:rPr lang="en-US" dirty="0" smtClean="0"/>
              <a:t>Painted while lying on his back scaffolding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50" y="1417638"/>
            <a:ext cx="4271361" cy="5222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Leonardo </a:t>
            </a:r>
            <a:r>
              <a:rPr lang="en-US" dirty="0" err="1" smtClean="0">
                <a:latin typeface="Lucida Calligraphy" panose="03010101010101010101" pitchFamily="66" charset="0"/>
              </a:rPr>
              <a:t>da</a:t>
            </a:r>
            <a:r>
              <a:rPr lang="en-US" dirty="0" smtClean="0">
                <a:latin typeface="Lucida Calligraphy" panose="03010101010101010101" pitchFamily="66" charset="0"/>
              </a:rPr>
              <a:t> Vinci</a:t>
            </a:r>
            <a:br>
              <a:rPr lang="en-US" dirty="0" smtClean="0">
                <a:latin typeface="Lucida Calligraphy" panose="03010101010101010101" pitchFamily="66" charset="0"/>
              </a:rPr>
            </a:b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30" y="1417638"/>
            <a:ext cx="5196444" cy="51149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Painter, Sculptor, Inventor, Scientist </a:t>
            </a:r>
          </a:p>
          <a:p>
            <a:r>
              <a:rPr lang="en-US" dirty="0" smtClean="0"/>
              <a:t>Filled notebooks with his observations and sketches </a:t>
            </a:r>
          </a:p>
          <a:p>
            <a:pPr lvl="1"/>
            <a:r>
              <a:rPr lang="en-US" dirty="0" smtClean="0"/>
              <a:t>Wrote them backwards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The Mona Lisa </a:t>
            </a:r>
          </a:p>
          <a:p>
            <a:pPr lvl="1"/>
            <a:r>
              <a:rPr lang="en-US" dirty="0" smtClean="0"/>
              <a:t>1504-1506 </a:t>
            </a:r>
          </a:p>
          <a:p>
            <a:pPr lvl="1"/>
            <a:r>
              <a:rPr lang="en-US" dirty="0" smtClean="0"/>
              <a:t>One of the best known portraits in the world</a:t>
            </a:r>
          </a:p>
          <a:p>
            <a:pPr lvl="1"/>
            <a:r>
              <a:rPr lang="en-US" dirty="0" smtClean="0"/>
              <a:t>“Mona” means “Ma’am” or “My Lady” in Italian.  Mona Lisa refers to the subject, a married woman by the name of </a:t>
            </a:r>
            <a:r>
              <a:rPr lang="en-US" dirty="0"/>
              <a:t>Lisa </a:t>
            </a:r>
            <a:r>
              <a:rPr lang="en-US" dirty="0" err="1"/>
              <a:t>Gherardini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http://www.ibiblio.org/wm/paint/auth/vinci/joconde/joco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273" y="1417638"/>
            <a:ext cx="328612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Leonardo </a:t>
            </a:r>
            <a:r>
              <a:rPr lang="en-US" dirty="0" err="1" smtClean="0">
                <a:latin typeface="Lucida Calligraphy" panose="03010101010101010101" pitchFamily="66" charset="0"/>
              </a:rPr>
              <a:t>da</a:t>
            </a:r>
            <a:r>
              <a:rPr lang="en-US" dirty="0" smtClean="0">
                <a:latin typeface="Lucida Calligraphy" panose="03010101010101010101" pitchFamily="66" charset="0"/>
              </a:rPr>
              <a:t> Vinci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43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The Last Supper</a:t>
            </a:r>
          </a:p>
          <a:p>
            <a:pPr lvl="1"/>
            <a:r>
              <a:rPr lang="en-US" dirty="0" smtClean="0"/>
              <a:t>Meant to show the personalities of Jesus’ disciples through facial expressions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http://www.jaydax.co.uk/lastsupper/lastsuppertongerlocopy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373" y="2631495"/>
            <a:ext cx="7515225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William Shakespeare 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890" y="1417638"/>
            <a:ext cx="4294909" cy="52464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Playwright </a:t>
            </a:r>
          </a:p>
          <a:p>
            <a:r>
              <a:rPr lang="en-US" dirty="0" smtClean="0"/>
              <a:t>Born in 1564</a:t>
            </a:r>
          </a:p>
          <a:p>
            <a:r>
              <a:rPr lang="en-US" dirty="0" smtClean="0"/>
              <a:t>Plays had a masterful command of the English language,  examined human flaws</a:t>
            </a:r>
          </a:p>
          <a:p>
            <a:endParaRPr lang="en-US" dirty="0" smtClean="0"/>
          </a:p>
          <a:p>
            <a:r>
              <a:rPr lang="en-US" i="1" dirty="0" err="1" smtClean="0"/>
              <a:t>MacBeth</a:t>
            </a:r>
            <a:endParaRPr lang="en-US" i="1" dirty="0" smtClean="0"/>
          </a:p>
          <a:p>
            <a:r>
              <a:rPr lang="en-US" i="1" dirty="0" smtClean="0"/>
              <a:t>Hamlet</a:t>
            </a:r>
          </a:p>
          <a:p>
            <a:r>
              <a:rPr lang="en-US" i="1" dirty="0" smtClean="0"/>
              <a:t>Othello</a:t>
            </a:r>
          </a:p>
          <a:p>
            <a:r>
              <a:rPr lang="en-US" i="1" dirty="0" smtClean="0"/>
              <a:t>Romeo and Juliet</a:t>
            </a:r>
          </a:p>
          <a:p>
            <a:r>
              <a:rPr lang="en-US" i="1" dirty="0" smtClean="0"/>
              <a:t>King Lear</a:t>
            </a:r>
          </a:p>
          <a:p>
            <a:endParaRPr lang="en-US" dirty="0"/>
          </a:p>
        </p:txBody>
      </p:sp>
      <p:pic>
        <p:nvPicPr>
          <p:cNvPr id="2050" name="Picture 2" descr="http://www.alljuliuscaesar.bravehost.com/img/shakespe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48" y="1417638"/>
            <a:ext cx="3568334" cy="430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Lucida Calligraphy" panose="03010101010101010101" pitchFamily="66" charset="0"/>
              </a:rPr>
              <a:t>Desiderius</a:t>
            </a:r>
            <a:r>
              <a:rPr lang="en-US" dirty="0" smtClean="0">
                <a:latin typeface="Lucida Calligraphy" panose="03010101010101010101" pitchFamily="66" charset="0"/>
              </a:rPr>
              <a:t> Erasmus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087091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Christian Humanist</a:t>
            </a:r>
          </a:p>
          <a:p>
            <a:r>
              <a:rPr lang="en-US" dirty="0" smtClean="0"/>
              <a:t>Believed in Christianity of the heart, not one full of ceremonies and rules 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The Praise of Folly </a:t>
            </a:r>
          </a:p>
          <a:p>
            <a:pPr lvl="1"/>
            <a:r>
              <a:rPr lang="en-US" dirty="0" smtClean="0"/>
              <a:t>1509</a:t>
            </a:r>
          </a:p>
          <a:p>
            <a:pPr lvl="1"/>
            <a:r>
              <a:rPr lang="en-US" dirty="0" smtClean="0"/>
              <a:t>Poked fun at greedy merchants, pompous priests, scholars and lovers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http://upload.wikimedia.org/wikipedia/commons/3/30/Holbein-eras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17638"/>
            <a:ext cx="36099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Francesco Petrarch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8764" cy="4525963"/>
          </a:xfrm>
        </p:spPr>
        <p:txBody>
          <a:bodyPr/>
          <a:lstStyle/>
          <a:p>
            <a:r>
              <a:rPr lang="en-US" dirty="0" smtClean="0"/>
              <a:t>Poet</a:t>
            </a:r>
          </a:p>
          <a:p>
            <a:r>
              <a:rPr lang="en-US" dirty="0" smtClean="0"/>
              <a:t>One of the earliest and most influential humanists </a:t>
            </a:r>
          </a:p>
          <a:p>
            <a:r>
              <a:rPr lang="en-US" dirty="0" smtClean="0"/>
              <a:t>Wrote in Italian and Latin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www.italian-language-study.com/images/photographs/petr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828" y="1797050"/>
            <a:ext cx="33147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Johann Gutenberg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7" y="1417638"/>
            <a:ext cx="5234049" cy="5114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Craftsman from Germany </a:t>
            </a:r>
          </a:p>
          <a:p>
            <a:r>
              <a:rPr lang="en-US" dirty="0" smtClean="0"/>
              <a:t>1440</a:t>
            </a:r>
          </a:p>
          <a:p>
            <a:r>
              <a:rPr lang="en-US" dirty="0" smtClean="0"/>
              <a:t>Printing press </a:t>
            </a:r>
          </a:p>
          <a:p>
            <a:pPr lvl="1"/>
            <a:r>
              <a:rPr lang="en-US" dirty="0" smtClean="0"/>
              <a:t>Made it possible to produce books quickly and cheaply </a:t>
            </a:r>
          </a:p>
          <a:p>
            <a:pPr lvl="1"/>
            <a:r>
              <a:rPr lang="en-US" dirty="0" smtClean="0"/>
              <a:t>Increased </a:t>
            </a:r>
            <a:r>
              <a:rPr lang="en-US" b="1" dirty="0" smtClean="0">
                <a:solidFill>
                  <a:srgbClr val="FF0000"/>
                </a:solidFill>
              </a:rPr>
              <a:t>literacy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spread the ideas of the Renaissance and the Reformation </a:t>
            </a:r>
            <a:r>
              <a:rPr lang="en-US" dirty="0" smtClean="0"/>
              <a:t>across Europe!</a:t>
            </a:r>
          </a:p>
          <a:p>
            <a:endParaRPr lang="en-US" dirty="0" smtClean="0"/>
          </a:p>
          <a:p>
            <a:r>
              <a:rPr lang="en-US" dirty="0" smtClean="0"/>
              <a:t>In 1445, he printed the first complete book on the press</a:t>
            </a:r>
          </a:p>
          <a:p>
            <a:pPr lvl="1"/>
            <a:r>
              <a:rPr lang="en-US" dirty="0" smtClean="0"/>
              <a:t>Gutenberg </a:t>
            </a:r>
            <a:r>
              <a:rPr lang="en-US" b="1" dirty="0" smtClean="0">
                <a:solidFill>
                  <a:srgbClr val="FF0000"/>
                </a:solidFill>
              </a:rPr>
              <a:t>Bible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printed in English, French, and German…the vernacular!</a:t>
            </a:r>
            <a:r>
              <a:rPr lang="en-US" dirty="0" smtClean="0"/>
              <a:t>) </a:t>
            </a:r>
          </a:p>
        </p:txBody>
      </p:sp>
      <p:pic>
        <p:nvPicPr>
          <p:cNvPr id="1026" name="Picture 2" descr="http://etc.usf.edu/clipart/44800/44880/44880_guten_press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7286" y="2164747"/>
            <a:ext cx="3646714" cy="362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369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Famous Folks of the Renaissance</vt:lpstr>
      <vt:lpstr>PowerPoint Presentation</vt:lpstr>
      <vt:lpstr>…or just…Michelangelo! </vt:lpstr>
      <vt:lpstr>Leonardo da Vinci </vt:lpstr>
      <vt:lpstr>Leonardo da Vinci </vt:lpstr>
      <vt:lpstr>William Shakespeare </vt:lpstr>
      <vt:lpstr>Desiderius Erasmus</vt:lpstr>
      <vt:lpstr>Francesco Petrarch</vt:lpstr>
      <vt:lpstr>Johann Gutenberg</vt:lpstr>
      <vt:lpstr>Raphael</vt:lpstr>
      <vt:lpstr>Niccolò di Bernardo dei Machiavelli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of the Renaissance</dc:title>
  <dc:creator>Marianne Shilatz</dc:creator>
  <cp:lastModifiedBy>Michael Perry</cp:lastModifiedBy>
  <cp:revision>10</cp:revision>
  <dcterms:created xsi:type="dcterms:W3CDTF">2011-10-21T02:50:19Z</dcterms:created>
  <dcterms:modified xsi:type="dcterms:W3CDTF">2014-10-17T15:34:42Z</dcterms:modified>
</cp:coreProperties>
</file>