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handoutMasterIdLst>
    <p:handoutMasterId r:id="rId20"/>
  </p:handoutMasterIdLst>
  <p:sldIdLst>
    <p:sldId id="256" r:id="rId2"/>
    <p:sldId id="258" r:id="rId3"/>
    <p:sldId id="260" r:id="rId4"/>
    <p:sldId id="261" r:id="rId5"/>
    <p:sldId id="264" r:id="rId6"/>
    <p:sldId id="262" r:id="rId7"/>
    <p:sldId id="263" r:id="rId8"/>
    <p:sldId id="267" r:id="rId9"/>
    <p:sldId id="269" r:id="rId10"/>
    <p:sldId id="270" r:id="rId11"/>
    <p:sldId id="268" r:id="rId12"/>
    <p:sldId id="271" r:id="rId13"/>
    <p:sldId id="272" r:id="rId14"/>
    <p:sldId id="273" r:id="rId15"/>
    <p:sldId id="274" r:id="rId16"/>
    <p:sldId id="275" r:id="rId17"/>
    <p:sldId id="265" r:id="rId18"/>
    <p:sldId id="266" r:id="rId19"/>
  </p:sldIdLst>
  <p:sldSz cx="9144000" cy="6858000" type="screen4x3"/>
  <p:notesSz cx="9144000" cy="6980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 snapToGrid="0" snapToObjects="1">
      <p:cViewPr>
        <p:scale>
          <a:sx n="76" d="100"/>
          <a:sy n="76" d="100"/>
        </p:scale>
        <p:origin x="-119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07356-6FF3-4812-837B-D8E50B81EAFA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8914C-DA17-4819-8F48-DA99F2A3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18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6AF-E772-8449-B3EA-F913975E307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60CC-7074-584F-BA93-2866638C8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6AF-E772-8449-B3EA-F913975E307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60CC-7074-584F-BA93-2866638C8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6AF-E772-8449-B3EA-F913975E307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60CC-7074-584F-BA93-2866638C8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6AF-E772-8449-B3EA-F913975E307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60CC-7074-584F-BA93-2866638C8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6AF-E772-8449-B3EA-F913975E307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60CC-7074-584F-BA93-2866638C8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6AF-E772-8449-B3EA-F913975E307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60CC-7074-584F-BA93-2866638C8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6AF-E772-8449-B3EA-F913975E307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60CC-7074-584F-BA93-2866638C8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6AF-E772-8449-B3EA-F913975E307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60CC-7074-584F-BA93-2866638C8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6AF-E772-8449-B3EA-F913975E307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60CC-7074-584F-BA93-2866638C8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6AF-E772-8449-B3EA-F913975E307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60CC-7074-584F-BA93-2866638C8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6AF-E772-8449-B3EA-F913975E307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60CC-7074-584F-BA93-2866638C8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6AF-E772-8449-B3EA-F913975E307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60CC-7074-584F-BA93-2866638C8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6AF-E772-8449-B3EA-F913975E307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60CC-7074-584F-BA93-2866638C8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6AF-E772-8449-B3EA-F913975E307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60CC-7074-584F-BA93-2866638C8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6AF-E772-8449-B3EA-F913975E307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60CC-7074-584F-BA93-2866638C8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6AF-E772-8449-B3EA-F913975E307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60CC-7074-584F-BA93-2866638C8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CC3A6AF-E772-8449-B3EA-F913975E307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2FD960CC-7074-584F-BA93-2866638C8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Exploration and Settlement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Asia…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Colonization by small groups of merchants from India, the Indies and China </a:t>
            </a:r>
          </a:p>
          <a:p>
            <a:r>
              <a:rPr lang="en-US" dirty="0" smtClean="0"/>
              <a:t>Influence of trading companies (Portuguese, Dutch and British)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Americas…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countries R.A.C.E.D. to conquer the Americas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001" y="2551493"/>
            <a:ext cx="4003182" cy="400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46138"/>
            <a:ext cx="8001000" cy="1143000"/>
          </a:xfrm>
        </p:spPr>
        <p:txBody>
          <a:bodyPr/>
          <a:lstStyle/>
          <a:p>
            <a:r>
              <a:rPr lang="en-US" dirty="0" smtClean="0"/>
              <a:t>R… Rigid class system and dictatorship in Latin America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10758" y="2678747"/>
            <a:ext cx="6913333" cy="3881619"/>
            <a:chOff x="1510758" y="2678747"/>
            <a:chExt cx="6913333" cy="3881619"/>
          </a:xfrm>
        </p:grpSpPr>
        <p:sp>
          <p:nvSpPr>
            <p:cNvPr id="4" name="Isosceles Triangle 3"/>
            <p:cNvSpPr/>
            <p:nvPr/>
          </p:nvSpPr>
          <p:spPr>
            <a:xfrm>
              <a:off x="1510758" y="2678747"/>
              <a:ext cx="5876424" cy="3881619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711184" y="3512090"/>
              <a:ext cx="1409059" cy="1588"/>
            </a:xfrm>
            <a:prstGeom prst="line">
              <a:avLst/>
            </a:prstGeom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54525" y="5278056"/>
              <a:ext cx="3975548" cy="1588"/>
            </a:xfrm>
            <a:prstGeom prst="line">
              <a:avLst/>
            </a:prstGeom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854157" y="2678747"/>
              <a:ext cx="256993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/>
                <a:t>Spanish on TOP</a:t>
              </a:r>
              <a:endParaRPr lang="en-US" sz="2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84223" y="3512090"/>
              <a:ext cx="2516685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 smtClean="0"/>
                <a:t>Mestizos</a:t>
              </a:r>
              <a:r>
                <a:rPr lang="en-US" sz="2600" b="1" dirty="0" smtClean="0"/>
                <a:t> </a:t>
              </a:r>
            </a:p>
            <a:p>
              <a:pPr algn="ctr"/>
              <a:r>
                <a:rPr lang="en-US" sz="2600" b="1" dirty="0" smtClean="0"/>
                <a:t>(Part Spanish, Part Native American)</a:t>
              </a:r>
              <a:endParaRPr lang="en-US" sz="2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8756" y="5831613"/>
              <a:ext cx="546816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/>
                <a:t>Native Americans, Slaves on bottom</a:t>
              </a:r>
              <a:endParaRPr lang="en-US" sz="2600" b="1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>
              <a:off x="4485174" y="3171190"/>
              <a:ext cx="2902008" cy="340900"/>
            </a:xfrm>
            <a:prstGeom prst="straightConnector1">
              <a:avLst/>
            </a:prstGeom>
            <a:ln w="698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9" y="0"/>
            <a:ext cx="9113301" cy="1143000"/>
          </a:xfrm>
        </p:spPr>
        <p:txBody>
          <a:bodyPr/>
          <a:lstStyle/>
          <a:p>
            <a:r>
              <a:rPr lang="en-US" dirty="0" smtClean="0"/>
              <a:t>A… Africans brought as slaves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42" y="1017366"/>
            <a:ext cx="8572500" cy="6922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000"/>
            <a:ext cx="8001000" cy="1143000"/>
          </a:xfrm>
        </p:spPr>
        <p:txBody>
          <a:bodyPr/>
          <a:lstStyle/>
          <a:p>
            <a:r>
              <a:rPr lang="en-US" dirty="0" smtClean="0"/>
              <a:t>C… Colonies imitate culture of parent country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023" y="2729931"/>
            <a:ext cx="3643434" cy="3643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E… Europeans Immigrate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54" y="1905000"/>
            <a:ext cx="6827973" cy="462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D… Demise of the Aztecs and Incans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716" y="1730414"/>
            <a:ext cx="6209606" cy="46572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were some important explorers?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Portugal </a:t>
            </a:r>
          </a:p>
          <a:p>
            <a:pPr lvl="1"/>
            <a:r>
              <a:rPr lang="en-US" dirty="0" smtClean="0"/>
              <a:t>Vasco de Gama</a:t>
            </a:r>
          </a:p>
          <a:p>
            <a:r>
              <a:rPr lang="en-US" dirty="0" smtClean="0"/>
              <a:t>Spain</a:t>
            </a:r>
          </a:p>
          <a:p>
            <a:pPr lvl="1"/>
            <a:r>
              <a:rPr lang="en-US" dirty="0" smtClean="0"/>
              <a:t>Christopher Columbus</a:t>
            </a:r>
          </a:p>
          <a:p>
            <a:pPr lvl="1"/>
            <a:r>
              <a:rPr lang="en-US" dirty="0" smtClean="0"/>
              <a:t>Hernando Cortez</a:t>
            </a:r>
          </a:p>
          <a:p>
            <a:pPr lvl="1"/>
            <a:r>
              <a:rPr lang="en-US" dirty="0" smtClean="0"/>
              <a:t>Francisco </a:t>
            </a:r>
            <a:r>
              <a:rPr lang="en-US" dirty="0" err="1" smtClean="0"/>
              <a:t>Pizzaro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Ferdinand Magellan </a:t>
            </a:r>
            <a:endParaRPr lang="en-US" dirty="0"/>
          </a:p>
        </p:txBody>
      </p:sp>
      <p:pic>
        <p:nvPicPr>
          <p:cNvPr id="11266" name="Picture 2" descr="http://mrsdell.org/explorers/boat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375" y="2364220"/>
            <a:ext cx="4333875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were some important explorers?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England</a:t>
            </a:r>
          </a:p>
          <a:p>
            <a:pPr lvl="1"/>
            <a:r>
              <a:rPr lang="en-US" dirty="0" smtClean="0"/>
              <a:t>Francis Drake </a:t>
            </a:r>
          </a:p>
          <a:p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Jacques Cartier</a:t>
            </a:r>
            <a:endParaRPr lang="en-US" dirty="0"/>
          </a:p>
        </p:txBody>
      </p:sp>
      <p:pic>
        <p:nvPicPr>
          <p:cNvPr id="10242" name="Picture 2" descr="http://www.mrpearse.com/Images/wor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5100" y="2006600"/>
            <a:ext cx="298132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radema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839" r="-22839"/>
          <a:stretch>
            <a:fillRect/>
          </a:stretch>
        </p:blipFill>
        <p:spPr>
          <a:xfrm>
            <a:off x="-1714499" y="256495"/>
            <a:ext cx="12473215" cy="64147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Advancements As A Result of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China: Paper, Compass, Silk &amp; Porcelain </a:t>
            </a:r>
          </a:p>
          <a:p>
            <a:r>
              <a:rPr lang="en-US" dirty="0" smtClean="0"/>
              <a:t>From India &amp; the Middle East: Textiles, numeral system </a:t>
            </a:r>
          </a:p>
          <a:p>
            <a:r>
              <a:rPr lang="en-US" dirty="0" smtClean="0"/>
              <a:t>Scientific Knowledge</a:t>
            </a:r>
          </a:p>
          <a:p>
            <a:pPr lvl="1"/>
            <a:r>
              <a:rPr lang="en-US" dirty="0" smtClean="0"/>
              <a:t>Medicine</a:t>
            </a:r>
          </a:p>
          <a:p>
            <a:pPr lvl="1"/>
            <a:r>
              <a:rPr lang="en-US" dirty="0" smtClean="0"/>
              <a:t>Astronomy </a:t>
            </a:r>
          </a:p>
          <a:p>
            <a:pPr lvl="1"/>
            <a:r>
              <a:rPr lang="en-US" dirty="0" smtClean="0"/>
              <a:t>Mathematics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333500"/>
            <a:ext cx="8001000" cy="1143000"/>
          </a:xfrm>
        </p:spPr>
        <p:txBody>
          <a:bodyPr/>
          <a:lstStyle/>
          <a:p>
            <a:r>
              <a:rPr lang="en-US" dirty="0" smtClean="0"/>
              <a:t>Why were Europeans interested in discovering new lands and markets?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3701143"/>
            <a:ext cx="8001000" cy="4114800"/>
          </a:xfrm>
        </p:spPr>
        <p:txBody>
          <a:bodyPr/>
          <a:lstStyle/>
          <a:p>
            <a:pPr algn="ctr">
              <a:buNone/>
            </a:pPr>
            <a:r>
              <a:rPr lang="en-US" sz="3400" dirty="0" smtClean="0"/>
              <a:t>Expanding economies of European states stimulated increased trade with markets in Asia.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5362" name="Picture 2" descr="http://farm4.static.flickr.com/3602/3366720659_b746789dfd.jpg"/>
          <p:cNvPicPr>
            <a:picLocks noChangeAspect="1" noChangeArrowheads="1"/>
          </p:cNvPicPr>
          <p:nvPr/>
        </p:nvPicPr>
        <p:blipFill>
          <a:blip r:embed="rId2"/>
          <a:srcRect l="8490" t="10553" r="9647" b="9364"/>
          <a:stretch>
            <a:fillRect/>
          </a:stretch>
        </p:blipFill>
        <p:spPr bwMode="auto">
          <a:xfrm>
            <a:off x="5829300" y="4821382"/>
            <a:ext cx="2743200" cy="1787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motive for exploration…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435947"/>
            <a:ext cx="8001000" cy="4114800"/>
          </a:xfrm>
        </p:spPr>
        <p:txBody>
          <a:bodyPr/>
          <a:lstStyle/>
          <a:p>
            <a:r>
              <a:rPr lang="en-US" dirty="0" smtClean="0"/>
              <a:t>Support for the diffusion, or spread, of Christianity</a:t>
            </a:r>
          </a:p>
          <a:p>
            <a:endParaRPr lang="en-US" dirty="0" smtClean="0"/>
          </a:p>
          <a:p>
            <a:r>
              <a:rPr lang="en-US" dirty="0" smtClean="0"/>
              <a:t>Protestant and Catholic colonists from European countries carried their faith, language and cultures to new lands</a:t>
            </a:r>
          </a:p>
          <a:p>
            <a:pPr lvl="1"/>
            <a:r>
              <a:rPr lang="en-US" dirty="0" smtClean="0"/>
              <a:t>Converted indigenous peoples to Christianity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4338" name="Picture 2" descr="http://upload.wikimedia.org/wikipedia/commons/thumb/8/81/Christianity_symbols.svg/425px-Christianity_symbol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638"/>
            <a:ext cx="2594792" cy="2161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else…?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 for gold, spice and resources in Europe</a:t>
            </a:r>
          </a:p>
          <a:p>
            <a:r>
              <a:rPr lang="en-US" dirty="0" smtClean="0"/>
              <a:t>Political/Economic Competition</a:t>
            </a:r>
          </a:p>
          <a:p>
            <a:r>
              <a:rPr lang="en-US" dirty="0" smtClean="0"/>
              <a:t>Innovations in navigational arts (European &amp; Islamic origins) </a:t>
            </a:r>
          </a:p>
          <a:p>
            <a:r>
              <a:rPr lang="en-US" dirty="0" smtClean="0"/>
              <a:t>Role of Prince Henry the Navigator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 Henry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7127"/>
            <a:ext cx="4734791" cy="49737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Prince Henry was the son of Portugal’s king </a:t>
            </a:r>
          </a:p>
          <a:p>
            <a:r>
              <a:rPr lang="en-US" dirty="0" smtClean="0"/>
              <a:t>Dreamed of finding new lands and wished to spread the Christian faith</a:t>
            </a:r>
          </a:p>
          <a:p>
            <a:r>
              <a:rPr lang="en-US" dirty="0" smtClean="0"/>
              <a:t>Established a navigation school in 1419</a:t>
            </a:r>
          </a:p>
          <a:p>
            <a:pPr lvl="1"/>
            <a:r>
              <a:rPr lang="en-US" dirty="0" smtClean="0"/>
              <a:t>With his own $$$</a:t>
            </a:r>
          </a:p>
          <a:p>
            <a:pPr lvl="1"/>
            <a:r>
              <a:rPr lang="en-US" dirty="0" smtClean="0"/>
              <a:t>Organized 14 voyages along the coast of W. Africa but never went on any of them </a:t>
            </a:r>
          </a:p>
          <a:p>
            <a:pPr lvl="1"/>
            <a:endParaRPr lang="en-US" dirty="0"/>
          </a:p>
        </p:txBody>
      </p:sp>
      <p:pic>
        <p:nvPicPr>
          <p:cNvPr id="12290" name="Picture 2" descr="http://www.trueknowledge.com/images/thumbs/180/250/Henry_the_Navigato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7608" y="1983219"/>
            <a:ext cx="3358573" cy="380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57714"/>
            <a:ext cx="8001000" cy="1143000"/>
          </a:xfrm>
        </p:spPr>
        <p:txBody>
          <a:bodyPr/>
          <a:lstStyle/>
          <a:p>
            <a:r>
              <a:rPr lang="en-US" dirty="0" smtClean="0"/>
              <a:t>What were the effects of European migration and settlement?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…In Africa?</a:t>
            </a:r>
            <a:br>
              <a:rPr lang="en-US" dirty="0" smtClean="0"/>
            </a:br>
            <a:r>
              <a:rPr lang="en-US" dirty="0" smtClean="0"/>
              <a:t>…In Asia?</a:t>
            </a:r>
            <a:br>
              <a:rPr lang="en-US" dirty="0" smtClean="0"/>
            </a:br>
            <a:r>
              <a:rPr lang="en-US" dirty="0" smtClean="0"/>
              <a:t>…In the Americas?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Africa…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trading posts were created along the coast</a:t>
            </a:r>
          </a:p>
          <a:p>
            <a:r>
              <a:rPr lang="en-US" dirty="0" smtClean="0"/>
              <a:t>Experience trade in slaves, gold and other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598</TotalTime>
  <Words>330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Travelogue</vt:lpstr>
      <vt:lpstr>Exploration and Settlement</vt:lpstr>
      <vt:lpstr>PowerPoint Presentation</vt:lpstr>
      <vt:lpstr>Advancements As A Result of Trade</vt:lpstr>
      <vt:lpstr>Why were Europeans interested in discovering new lands and markets?</vt:lpstr>
      <vt:lpstr>One motive for exploration… </vt:lpstr>
      <vt:lpstr>What else…? </vt:lpstr>
      <vt:lpstr>Prince Henry</vt:lpstr>
      <vt:lpstr>What were the effects of European migration and settlement?  …In Africa? …In Asia? …In the Americas?</vt:lpstr>
      <vt:lpstr>In Africa…</vt:lpstr>
      <vt:lpstr>In Asia…</vt:lpstr>
      <vt:lpstr>In the Americas…</vt:lpstr>
      <vt:lpstr>R… Rigid class system and dictatorship in Latin America</vt:lpstr>
      <vt:lpstr>A… Africans brought as slaves</vt:lpstr>
      <vt:lpstr>C… Colonies imitate culture of parent country </vt:lpstr>
      <vt:lpstr>E… Europeans Immigrate</vt:lpstr>
      <vt:lpstr>D… Demise of the Aztecs and Incans</vt:lpstr>
      <vt:lpstr>Who were some important explorers?</vt:lpstr>
      <vt:lpstr>Who were some important explorers?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Marianne Shilatz</dc:creator>
  <cp:lastModifiedBy>Michael Perry</cp:lastModifiedBy>
  <cp:revision>13</cp:revision>
  <cp:lastPrinted>2015-09-14T19:08:37Z</cp:lastPrinted>
  <dcterms:created xsi:type="dcterms:W3CDTF">2011-09-23T02:25:02Z</dcterms:created>
  <dcterms:modified xsi:type="dcterms:W3CDTF">2015-09-14T19:10:31Z</dcterms:modified>
</cp:coreProperties>
</file>