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9608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446533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581191" y="1020430"/>
            <a:ext cx="10993549" cy="1475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Cabi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581193" y="2495444"/>
            <a:ext cx="10993545" cy="590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7605950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440285" y="614406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581191" y="702156"/>
            <a:ext cx="11029616" cy="101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4334602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algn="l"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algn="l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7605950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8839200" y="599725"/>
            <a:ext cx="2906817" cy="5816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7249746" y="2265180"/>
            <a:ext cx="5183073" cy="2004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2131526" y="-680876"/>
            <a:ext cx="5183073" cy="78962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600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1pPr>
            <a:lvl2pPr marL="630000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2pPr>
            <a:lvl3pPr marL="900000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3pPr>
            <a:lvl4pPr marL="1242000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4pPr>
            <a:lvl5pPr marL="1602000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5pPr>
            <a:lvl6pPr marL="1899999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6pPr>
            <a:lvl7pPr marL="2200000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7pPr>
            <a:lvl8pPr marL="2500000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8pPr>
            <a:lvl9pPr marL="2800000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8993672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774922" y="5951810"/>
            <a:ext cx="789627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446614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445981" y="606554"/>
            <a:ext cx="11300035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81193" y="2228002"/>
            <a:ext cx="5422389" cy="3633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0600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1pPr>
            <a:lvl2pPr marL="630000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2pPr>
            <a:lvl3pPr marL="900000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3pPr>
            <a:lvl4pPr marL="1242000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4pPr>
            <a:lvl5pPr marL="1602000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5pPr>
            <a:lvl6pPr marL="1899999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6pPr>
            <a:lvl7pPr marL="2200000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7pPr>
            <a:lvl8pPr marL="2500000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8pPr>
            <a:lvl9pPr marL="2800000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6188417" y="2228002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0600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1pPr>
            <a:lvl2pPr marL="630000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2pPr>
            <a:lvl3pPr marL="900000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3pPr>
            <a:lvl4pPr marL="1242000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4pPr>
            <a:lvl5pPr marL="1602000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5pPr>
            <a:lvl6pPr marL="1899999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6pPr>
            <a:lvl7pPr marL="2200000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7pPr>
            <a:lvl8pPr marL="2500000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8pPr>
            <a:lvl9pPr marL="2800000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7605950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440285" y="614406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581191" y="702156"/>
            <a:ext cx="11029616" cy="101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581191" y="2180496"/>
            <a:ext cx="11029614" cy="367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0600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1pPr>
            <a:lvl2pPr marL="630000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2pPr>
            <a:lvl3pPr marL="900000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3pPr>
            <a:lvl4pPr marL="1242000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4pPr>
            <a:lvl5pPr marL="1602000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5pPr>
            <a:lvl6pPr marL="1899999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6pPr>
            <a:lvl7pPr marL="2200000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7pPr>
            <a:lvl8pPr marL="2500000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8pPr>
            <a:lvl9pPr marL="2800000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7605950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47816" y="5141973"/>
            <a:ext cx="11290859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581193" y="3043909"/>
            <a:ext cx="11029614" cy="14975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581191" y="4541417"/>
            <a:ext cx="11029614" cy="600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accent2"/>
              </a:buClr>
              <a:buFont typeface="Cabin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7605950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45981" y="606554"/>
            <a:ext cx="11300035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887219" y="2250891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2"/>
              </a:buClr>
              <a:buFont typeface="Cabin"/>
              <a:buNone/>
              <a:defRPr/>
            </a:lvl1pPr>
            <a:lvl2pPr marL="457200" indent="0" rtl="0">
              <a:spcBef>
                <a:spcPts val="0"/>
              </a:spcBef>
              <a:buFont typeface="Cabin"/>
              <a:buNone/>
              <a:defRPr/>
            </a:lvl2pPr>
            <a:lvl3pPr marL="914400" indent="0" rtl="0">
              <a:spcBef>
                <a:spcPts val="0"/>
              </a:spcBef>
              <a:buFont typeface="Cabin"/>
              <a:buNone/>
              <a:defRPr/>
            </a:lvl3pPr>
            <a:lvl4pPr marL="1371600" indent="0" rtl="0">
              <a:spcBef>
                <a:spcPts val="0"/>
              </a:spcBef>
              <a:buFont typeface="Cabin"/>
              <a:buNone/>
              <a:defRPr/>
            </a:lvl4pPr>
            <a:lvl5pPr marL="1828800" indent="0" rtl="0">
              <a:spcBef>
                <a:spcPts val="0"/>
              </a:spcBef>
              <a:buFont typeface="Cabin"/>
              <a:buNone/>
              <a:defRPr/>
            </a:lvl5pPr>
            <a:lvl6pPr marL="2286000" indent="0" rtl="0">
              <a:spcBef>
                <a:spcPts val="0"/>
              </a:spcBef>
              <a:buFont typeface="Cabin"/>
              <a:buNone/>
              <a:defRPr/>
            </a:lvl6pPr>
            <a:lvl7pPr marL="2743200" indent="0" rtl="0">
              <a:spcBef>
                <a:spcPts val="0"/>
              </a:spcBef>
              <a:buFont typeface="Cabin"/>
              <a:buNone/>
              <a:defRPr/>
            </a:lvl7pPr>
            <a:lvl8pPr marL="3200400" indent="0" rtl="0">
              <a:spcBef>
                <a:spcPts val="0"/>
              </a:spcBef>
              <a:buFont typeface="Cabin"/>
              <a:buNone/>
              <a:defRPr/>
            </a:lvl8pPr>
            <a:lvl9pPr marL="3657600" indent="0" rtl="0">
              <a:spcBef>
                <a:spcPts val="0"/>
              </a:spcBef>
              <a:buFont typeface="Cabin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581193" y="2926051"/>
            <a:ext cx="5393100" cy="2934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600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1pPr>
            <a:lvl2pPr marL="630000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2pPr>
            <a:lvl3pPr marL="900000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3pPr>
            <a:lvl4pPr marL="1242000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4pPr>
            <a:lvl5pPr marL="1602000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5pPr>
            <a:lvl6pPr marL="1899999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6pPr>
            <a:lvl7pPr marL="2200000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7pPr>
            <a:lvl8pPr marL="2500000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8pPr>
            <a:lvl9pPr marL="2800000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6523735" y="2250891"/>
            <a:ext cx="5087072" cy="553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2"/>
              </a:buClr>
              <a:buFont typeface="Cabin"/>
              <a:buNone/>
              <a:defRPr/>
            </a:lvl1pPr>
            <a:lvl2pPr marL="457200" indent="0" rtl="0">
              <a:spcBef>
                <a:spcPts val="0"/>
              </a:spcBef>
              <a:buFont typeface="Cabin"/>
              <a:buNone/>
              <a:defRPr/>
            </a:lvl2pPr>
            <a:lvl3pPr marL="914400" indent="0" rtl="0">
              <a:spcBef>
                <a:spcPts val="0"/>
              </a:spcBef>
              <a:buFont typeface="Cabin"/>
              <a:buNone/>
              <a:defRPr/>
            </a:lvl3pPr>
            <a:lvl4pPr marL="1371600" indent="0" rtl="0">
              <a:spcBef>
                <a:spcPts val="0"/>
              </a:spcBef>
              <a:buFont typeface="Cabin"/>
              <a:buNone/>
              <a:defRPr/>
            </a:lvl4pPr>
            <a:lvl5pPr marL="1828800" indent="0" rtl="0">
              <a:spcBef>
                <a:spcPts val="0"/>
              </a:spcBef>
              <a:buFont typeface="Cabin"/>
              <a:buNone/>
              <a:defRPr/>
            </a:lvl5pPr>
            <a:lvl6pPr marL="2286000" indent="0" rtl="0">
              <a:spcBef>
                <a:spcPts val="0"/>
              </a:spcBef>
              <a:buFont typeface="Cabin"/>
              <a:buNone/>
              <a:defRPr/>
            </a:lvl6pPr>
            <a:lvl7pPr marL="2743200" indent="0" rtl="0">
              <a:spcBef>
                <a:spcPts val="0"/>
              </a:spcBef>
              <a:buFont typeface="Cabin"/>
              <a:buNone/>
              <a:defRPr/>
            </a:lvl7pPr>
            <a:lvl8pPr marL="3200400" indent="0" rtl="0">
              <a:spcBef>
                <a:spcPts val="0"/>
              </a:spcBef>
              <a:buFont typeface="Cabin"/>
              <a:buNone/>
              <a:defRPr/>
            </a:lvl8pPr>
            <a:lvl9pPr marL="3657600" indent="0" rtl="0">
              <a:spcBef>
                <a:spcPts val="0"/>
              </a:spcBef>
              <a:buFont typeface="Cabin"/>
              <a:buNone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6217708" y="2926051"/>
            <a:ext cx="5393100" cy="2934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600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1pPr>
            <a:lvl2pPr marL="630000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2pPr>
            <a:lvl3pPr marL="900000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3pPr>
            <a:lvl4pPr marL="1242000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4pPr>
            <a:lvl5pPr marL="1602000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5pPr>
            <a:lvl6pPr marL="1899999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6pPr>
            <a:lvl7pPr marL="2200000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7pPr>
            <a:lvl8pPr marL="2500000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8pPr>
            <a:lvl9pPr marL="2800000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7605950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7605950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440683" y="606554"/>
            <a:ext cx="11300035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758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7605950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47816" y="5141973"/>
            <a:ext cx="11298199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581191" y="5262296"/>
            <a:ext cx="4909444" cy="689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6" cy="6895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1pPr>
            <a:lvl2pPr marL="457200" indent="0" rtl="0">
              <a:spcBef>
                <a:spcPts val="0"/>
              </a:spcBef>
              <a:buFont typeface="Cabin"/>
              <a:buNone/>
              <a:defRPr/>
            </a:lvl2pPr>
            <a:lvl3pPr marL="914400" indent="0" rtl="0">
              <a:spcBef>
                <a:spcPts val="0"/>
              </a:spcBef>
              <a:buFont typeface="Cabin"/>
              <a:buNone/>
              <a:defRPr/>
            </a:lvl3pPr>
            <a:lvl4pPr marL="1371600" indent="0" rtl="0">
              <a:spcBef>
                <a:spcPts val="0"/>
              </a:spcBef>
              <a:buFont typeface="Cabin"/>
              <a:buNone/>
              <a:defRPr/>
            </a:lvl4pPr>
            <a:lvl5pPr marL="1828800" indent="0" rtl="0">
              <a:spcBef>
                <a:spcPts val="0"/>
              </a:spcBef>
              <a:buFont typeface="Cabin"/>
              <a:buNone/>
              <a:defRPr/>
            </a:lvl5pPr>
            <a:lvl6pPr marL="2286000" indent="0" rtl="0">
              <a:spcBef>
                <a:spcPts val="0"/>
              </a:spcBef>
              <a:buFont typeface="Cabin"/>
              <a:buNone/>
              <a:defRPr/>
            </a:lvl6pPr>
            <a:lvl7pPr marL="2743200" indent="0" rtl="0">
              <a:spcBef>
                <a:spcPts val="0"/>
              </a:spcBef>
              <a:buFont typeface="Cabin"/>
              <a:buNone/>
              <a:defRPr/>
            </a:lvl7pPr>
            <a:lvl8pPr marL="3200400" indent="0" rtl="0">
              <a:spcBef>
                <a:spcPts val="0"/>
              </a:spcBef>
              <a:buFont typeface="Cabin"/>
              <a:buNone/>
              <a:defRPr/>
            </a:lvl8pPr>
            <a:lvl9pPr marL="3657600" indent="0" rtl="0">
              <a:spcBef>
                <a:spcPts val="0"/>
              </a:spcBef>
              <a:buFont typeface="Cabin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7605950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447816" y="599725"/>
            <a:ext cx="11290858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81191" y="5260126"/>
            <a:ext cx="11029616" cy="598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Cabin"/>
              <a:buNone/>
              <a:defRPr/>
            </a:lvl1pPr>
            <a:lvl2pPr marL="457200" indent="0" rtl="0">
              <a:spcBef>
                <a:spcPts val="0"/>
              </a:spcBef>
              <a:buFont typeface="Cabin"/>
              <a:buNone/>
              <a:defRPr/>
            </a:lvl2pPr>
            <a:lvl3pPr marL="914400" indent="0" rtl="0">
              <a:spcBef>
                <a:spcPts val="0"/>
              </a:spcBef>
              <a:buFont typeface="Cabin"/>
              <a:buNone/>
              <a:defRPr/>
            </a:lvl3pPr>
            <a:lvl4pPr marL="1371600" indent="0" rtl="0">
              <a:spcBef>
                <a:spcPts val="0"/>
              </a:spcBef>
              <a:buFont typeface="Cabin"/>
              <a:buNone/>
              <a:defRPr/>
            </a:lvl4pPr>
            <a:lvl5pPr marL="1828800" indent="0" rtl="0">
              <a:spcBef>
                <a:spcPts val="0"/>
              </a:spcBef>
              <a:buFont typeface="Cabin"/>
              <a:buNone/>
              <a:defRPr/>
            </a:lvl5pPr>
            <a:lvl6pPr marL="2286000" indent="0" rtl="0">
              <a:spcBef>
                <a:spcPts val="0"/>
              </a:spcBef>
              <a:buFont typeface="Cabin"/>
              <a:buNone/>
              <a:defRPr/>
            </a:lvl6pPr>
            <a:lvl7pPr marL="2743200" indent="0" rtl="0">
              <a:spcBef>
                <a:spcPts val="0"/>
              </a:spcBef>
              <a:buFont typeface="Cabin"/>
              <a:buNone/>
              <a:defRPr/>
            </a:lvl7pPr>
            <a:lvl8pPr marL="3200400" indent="0" rtl="0">
              <a:spcBef>
                <a:spcPts val="0"/>
              </a:spcBef>
              <a:buFont typeface="Cabin"/>
              <a:buNone/>
              <a:defRPr/>
            </a:lvl8pPr>
            <a:lvl9pPr marL="3657600" indent="0" rtl="0">
              <a:spcBef>
                <a:spcPts val="0"/>
              </a:spcBef>
              <a:buFont typeface="Cabin"/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7605950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88000">
              <a:srgbClr val="DBDBDB"/>
            </a:gs>
            <a:gs pos="100000">
              <a:srgbClr val="DBDBDB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581191" y="705124"/>
            <a:ext cx="11029616" cy="1189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581191" y="2336002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06000" marR="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1pPr>
            <a:lvl2pPr marL="630000" marR="0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2pPr>
            <a:lvl3pPr marL="900000" marR="0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3pPr>
            <a:lvl4pPr marL="1242000" marR="0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4pPr>
            <a:lvl5pPr marL="1602000" marR="0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5pPr>
            <a:lvl6pPr marL="1899999" marR="0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6pPr>
            <a:lvl7pPr marL="2200000" marR="0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7pPr>
            <a:lvl8pPr marL="2500000" marR="0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8pPr>
            <a:lvl9pPr marL="2800000" marR="0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7605950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581191" y="595181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446533" y="457200"/>
            <a:ext cx="3703319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8042146" y="453643"/>
            <a:ext cx="3703319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4241830" y="457200"/>
            <a:ext cx="3703319" cy="91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en.wikipedia.org/wiki/United_States_Secretary_of_Defense" TargetMode="External"/><Relationship Id="rId18" Type="http://schemas.openxmlformats.org/officeDocument/2006/relationships/hyperlink" Target="https://en.wikipedia.org/wiki/Sally_Jewell" TargetMode="External"/><Relationship Id="rId26" Type="http://schemas.openxmlformats.org/officeDocument/2006/relationships/hyperlink" Target="https://en.wikipedia.org/wiki/United_States_Secretary_of_Health_and_Human_Services" TargetMode="External"/><Relationship Id="rId39" Type="http://schemas.openxmlformats.org/officeDocument/2006/relationships/hyperlink" Target="https://en.wikipedia.org/wiki/Jeh_Johnson" TargetMode="External"/><Relationship Id="rId21" Type="http://schemas.openxmlformats.org/officeDocument/2006/relationships/hyperlink" Target="https://en.wikipedia.org/wiki/Tom_Vilsack" TargetMode="External"/><Relationship Id="rId34" Type="http://schemas.openxmlformats.org/officeDocument/2006/relationships/hyperlink" Target="https://en.wikipedia.org/wiki/United_States_Secretary_of_Education" TargetMode="External"/><Relationship Id="rId42" Type="http://schemas.openxmlformats.org/officeDocument/2006/relationships/hyperlink" Target="https://en.wikipedia.org/wiki/Article_Two_of_the_United_States_Constitution#Clause_5:_Qualifications_for_office" TargetMode="External"/><Relationship Id="rId7" Type="http://schemas.openxmlformats.org/officeDocument/2006/relationships/hyperlink" Target="https://en.wikipedia.org/wiki/President_pro_tempore_of_the_United_States_Senate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en.wikipedia.org/wiki/Loretta_Lynch" TargetMode="External"/><Relationship Id="rId20" Type="http://schemas.openxmlformats.org/officeDocument/2006/relationships/hyperlink" Target="https://en.wikipedia.org/wiki/United_States_Secretary_of_Agriculture" TargetMode="External"/><Relationship Id="rId29" Type="http://schemas.openxmlformats.org/officeDocument/2006/relationships/hyperlink" Target="https://en.wikipedia.org/wiki/Julian_Castro" TargetMode="External"/><Relationship Id="rId41" Type="http://schemas.openxmlformats.org/officeDocument/2006/relationships/hyperlink" Target="https://en.wikipedia.org/wiki/Natural-born-citizen_clau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aul_Ryan" TargetMode="External"/><Relationship Id="rId11" Type="http://schemas.openxmlformats.org/officeDocument/2006/relationships/hyperlink" Target="https://en.wikipedia.org/wiki/United_States_Secretary_of_the_Treasury" TargetMode="External"/><Relationship Id="rId24" Type="http://schemas.openxmlformats.org/officeDocument/2006/relationships/hyperlink" Target="https://en.wikipedia.org/wiki/United_States_Secretary_of_Labor" TargetMode="External"/><Relationship Id="rId32" Type="http://schemas.openxmlformats.org/officeDocument/2006/relationships/hyperlink" Target="https://en.wikipedia.org/wiki/United_States_Secretary_of_Energy" TargetMode="External"/><Relationship Id="rId37" Type="http://schemas.openxmlformats.org/officeDocument/2006/relationships/hyperlink" Target="https://en.wikipedia.org/wiki/Robert_A._McDonald" TargetMode="External"/><Relationship Id="rId40" Type="http://schemas.openxmlformats.org/officeDocument/2006/relationships/hyperlink" Target="https://en.wikipedia.org/wiki/United_States_presidential_line_of_succession#cite_ref-3" TargetMode="External"/><Relationship Id="rId5" Type="http://schemas.openxmlformats.org/officeDocument/2006/relationships/hyperlink" Target="https://en.wikipedia.org/wiki/Speaker_of_the_United_States_House_of_Representatives" TargetMode="External"/><Relationship Id="rId15" Type="http://schemas.openxmlformats.org/officeDocument/2006/relationships/hyperlink" Target="https://en.wikipedia.org/wiki/United_States_Attorney_General" TargetMode="External"/><Relationship Id="rId23" Type="http://schemas.openxmlformats.org/officeDocument/2006/relationships/hyperlink" Target="https://en.wikipedia.org/wiki/Penny_Pritzker" TargetMode="External"/><Relationship Id="rId28" Type="http://schemas.openxmlformats.org/officeDocument/2006/relationships/hyperlink" Target="https://en.wikipedia.org/wiki/United_States_Secretary_of_Housing_and_Urban_Development" TargetMode="External"/><Relationship Id="rId36" Type="http://schemas.openxmlformats.org/officeDocument/2006/relationships/hyperlink" Target="https://en.wikipedia.org/wiki/United_States_Secretary_of_Veterans_Affairs" TargetMode="External"/><Relationship Id="rId10" Type="http://schemas.openxmlformats.org/officeDocument/2006/relationships/hyperlink" Target="https://en.wikipedia.org/wiki/John_Kerry" TargetMode="External"/><Relationship Id="rId19" Type="http://schemas.openxmlformats.org/officeDocument/2006/relationships/hyperlink" Target="https://en.wikipedia.org/wiki/United_States_presidential_line_of_succession#cite_note-3" TargetMode="External"/><Relationship Id="rId31" Type="http://schemas.openxmlformats.org/officeDocument/2006/relationships/hyperlink" Target="https://en.wikipedia.org/wiki/Anthony_Foxx" TargetMode="External"/><Relationship Id="rId4" Type="http://schemas.openxmlformats.org/officeDocument/2006/relationships/hyperlink" Target="https://en.wikipedia.org/wiki/Joe_Biden" TargetMode="External"/><Relationship Id="rId9" Type="http://schemas.openxmlformats.org/officeDocument/2006/relationships/hyperlink" Target="https://en.wikipedia.org/wiki/United_States_Secretary_of_State" TargetMode="External"/><Relationship Id="rId14" Type="http://schemas.openxmlformats.org/officeDocument/2006/relationships/hyperlink" Target="https://en.wikipedia.org/wiki/Ash_Carter" TargetMode="External"/><Relationship Id="rId22" Type="http://schemas.openxmlformats.org/officeDocument/2006/relationships/hyperlink" Target="https://en.wikipedia.org/wiki/United_States_Secretary_of_Commerce" TargetMode="External"/><Relationship Id="rId27" Type="http://schemas.openxmlformats.org/officeDocument/2006/relationships/hyperlink" Target="https://en.wikipedia.org/wiki/Sylvia_Mathews_Burwell" TargetMode="External"/><Relationship Id="rId30" Type="http://schemas.openxmlformats.org/officeDocument/2006/relationships/hyperlink" Target="https://en.wikipedia.org/wiki/United_States_Secretary_of_Transportation" TargetMode="External"/><Relationship Id="rId35" Type="http://schemas.openxmlformats.org/officeDocument/2006/relationships/hyperlink" Target="https://en.wikipedia.org/wiki/John_King_Jr." TargetMode="External"/><Relationship Id="rId8" Type="http://schemas.openxmlformats.org/officeDocument/2006/relationships/hyperlink" Target="https://en.wikipedia.org/wiki/Orrin_Hatch" TargetMode="External"/><Relationship Id="rId3" Type="http://schemas.openxmlformats.org/officeDocument/2006/relationships/hyperlink" Target="https://en.wikipedia.org/wiki/Vice_President_of_the_United_States" TargetMode="External"/><Relationship Id="rId12" Type="http://schemas.openxmlformats.org/officeDocument/2006/relationships/hyperlink" Target="https://en.wikipedia.org/wiki/Jack_Lew" TargetMode="External"/><Relationship Id="rId17" Type="http://schemas.openxmlformats.org/officeDocument/2006/relationships/hyperlink" Target="https://en.wikipedia.org/wiki/United_States_Secretary_of_the_Interior" TargetMode="External"/><Relationship Id="rId25" Type="http://schemas.openxmlformats.org/officeDocument/2006/relationships/hyperlink" Target="https://en.wikipedia.org/wiki/Thomas_Perez" TargetMode="External"/><Relationship Id="rId33" Type="http://schemas.openxmlformats.org/officeDocument/2006/relationships/hyperlink" Target="https://en.wikipedia.org/wiki/Ernest_Moniz" TargetMode="External"/><Relationship Id="rId38" Type="http://schemas.openxmlformats.org/officeDocument/2006/relationships/hyperlink" Target="https://en.wikipedia.org/wiki/United_States_Secretary_of_Homeland_Securit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581191" y="1020430"/>
            <a:ext cx="10993549" cy="14750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abin"/>
              <a:buNone/>
            </a:pPr>
            <a:r>
              <a:rPr lang="en-US" sz="3600" b="0" i="0" u="none" strike="noStrike" cap="none" baseline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THE EXECUTIVE BRANCH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581193" y="2495444"/>
            <a:ext cx="10993545" cy="590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None/>
            </a:pPr>
            <a:endParaRPr sz="1600" b="0" i="0" u="none" strike="noStrike" cap="none" baseline="0">
              <a:solidFill>
                <a:schemeClr val="accent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LEGISLATIVE &amp; JUDICIAL POWERS OF THE PRESIDENT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581200" y="2228000"/>
            <a:ext cx="6096600" cy="446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6000" marR="0" lvl="0" indent="-306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As 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chief executive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, the President can suggest bills and decides rather or not to sign bills into law</a:t>
            </a:r>
          </a:p>
          <a:p>
            <a:pPr marL="306000" marR="0" lvl="0" indent="-3060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President has four judicial powers</a:t>
            </a:r>
          </a:p>
          <a:p>
            <a:pPr marL="630000" marR="0" lvl="1" indent="-312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Grant a </a:t>
            </a:r>
            <a:r>
              <a:rPr lang="en-US" sz="20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reprieve</a:t>
            </a: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—postponement of a sentence</a:t>
            </a:r>
          </a:p>
          <a:p>
            <a:pPr marL="630000" marR="0" lvl="1" indent="-312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Grant a </a:t>
            </a:r>
            <a:r>
              <a:rPr lang="en-US" sz="20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pardon</a:t>
            </a: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---legal forgiveness of a crime (Gerald Ford pardoned Richard Nixon)</a:t>
            </a:r>
          </a:p>
          <a:p>
            <a:pPr marL="630000" marR="0" lvl="1" indent="-312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20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Commute</a:t>
            </a: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---reduce a sentence</a:t>
            </a:r>
          </a:p>
          <a:p>
            <a:pPr marL="630000" marR="0" lvl="1" indent="-312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Grant </a:t>
            </a:r>
            <a:r>
              <a:rPr lang="en-US" sz="20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amnesty</a:t>
            </a: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---a blanket pardon to a group of people (1977 Jimmy Carter granted amnesty to Vietnam war draft evaders)</a:t>
            </a:r>
          </a:p>
          <a:p>
            <a:pPr marL="306000" marR="0" lvl="0" indent="-200844" algn="l" rtl="0">
              <a:spcBef>
                <a:spcPts val="96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62" name="Shape 16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90829" y="2227263"/>
            <a:ext cx="3175907" cy="436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752600" y="274637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OTHER POWERS &amp; LIMITS</a:t>
            </a:r>
          </a:p>
        </p:txBody>
      </p:sp>
      <p:pic>
        <p:nvPicPr>
          <p:cNvPr id="168" name="Shape 16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0479" y="2228002"/>
            <a:ext cx="3369851" cy="437885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5207274" y="2228000"/>
            <a:ext cx="6403500" cy="428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As 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chief of state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, the President is the symbolic figurehead of the US</a:t>
            </a:r>
          </a:p>
          <a:p>
            <a:pPr marL="306000" marR="0" lvl="0" indent="-306000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President is also the 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party leader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, and has unlimited access to the public through media outlets</a:t>
            </a:r>
          </a:p>
          <a:p>
            <a:pPr marL="306000" marR="0" lvl="0" indent="-306000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judicial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branch can check the president by judicial review, and the 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legislative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branch by blocking nominations, the power of impeachment, and overriding vetoes</a:t>
            </a:r>
          </a:p>
          <a:p>
            <a:pPr marL="306000" marR="0" lvl="0" indent="-306000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public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checks the president by voting</a:t>
            </a:r>
          </a:p>
          <a:p>
            <a:pPr marL="306000" marR="0" lvl="0" indent="-200844" algn="l" rtl="0">
              <a:spcBef>
                <a:spcPts val="96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THE FEDERAL BUREAUCRACY</a:t>
            </a:r>
          </a:p>
        </p:txBody>
      </p:sp>
      <p:pic>
        <p:nvPicPr>
          <p:cNvPr id="175" name="Shape 17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7569" y="2268694"/>
            <a:ext cx="4572000" cy="411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6857999" y="2060619"/>
            <a:ext cx="4752808" cy="45687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2.7 million people that make up the executive branch and handle the everyday business of the federal government</a:t>
            </a:r>
          </a:p>
          <a:p>
            <a:pPr marL="306000" marR="0" lvl="0" indent="-3060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Some things the federal bureaucracy does:</a:t>
            </a:r>
          </a:p>
          <a:p>
            <a:pPr marL="630000" marR="0" lvl="1" indent="-3125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Deliver </a:t>
            </a: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mail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(USPS)</a:t>
            </a:r>
          </a:p>
          <a:p>
            <a:pPr marL="630000" marR="0" lvl="1" indent="-3125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Protect the </a:t>
            </a: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environment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(EPA)</a:t>
            </a:r>
          </a:p>
          <a:p>
            <a:pPr marL="630000" marR="0" lvl="1" indent="-3125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Collect </a:t>
            </a: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taxes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(IRS)</a:t>
            </a:r>
          </a:p>
          <a:p>
            <a:pPr marL="630000" marR="0" lvl="1" indent="-3125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Manage national </a:t>
            </a: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parks 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and </a:t>
            </a: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forests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(USDA)</a:t>
            </a:r>
          </a:p>
          <a:p>
            <a:pPr marL="630000" marR="0" lvl="1" indent="-312500" algn="l" rtl="0">
              <a:spcBef>
                <a:spcPts val="9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Aid in </a:t>
            </a: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disaster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relief (FEMA)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EXECUTIVE OFFICE OF THE PRESIDENT</a:t>
            </a:r>
          </a:p>
        </p:txBody>
      </p:sp>
      <p:pic>
        <p:nvPicPr>
          <p:cNvPr id="182" name="Shape 18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9397" y="2521588"/>
            <a:ext cx="5190186" cy="330421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>
            <a:spLocks noGrp="1"/>
          </p:cNvSpPr>
          <p:nvPr>
            <p:ph type="body" idx="2"/>
          </p:nvPr>
        </p:nvSpPr>
        <p:spPr>
          <a:xfrm>
            <a:off x="5882575" y="2228050"/>
            <a:ext cx="5912400" cy="440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</a:t>
            </a:r>
            <a:r>
              <a:rPr lang="en-US" sz="20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Executive Office </a:t>
            </a: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of the President is the organizational structure under which the president’s advisors and assistants fall</a:t>
            </a:r>
          </a:p>
          <a:p>
            <a:pPr marL="306000" marR="0" lvl="0" indent="-3060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Key offices within the EOP:</a:t>
            </a:r>
          </a:p>
          <a:p>
            <a:pPr marL="630000" marR="0" lvl="1" indent="-3125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White House Office- 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responsible for managing the day to day office operations, includes the Chief of Staff &amp; Press Secretary</a:t>
            </a:r>
          </a:p>
          <a:p>
            <a:pPr marL="630000" marR="0" lvl="1" indent="-3125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National Security Council- 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coordinate issues of US national security</a:t>
            </a:r>
          </a:p>
          <a:p>
            <a:pPr marL="630000" marR="0" lvl="1" indent="-3125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Council of Economic Advisors- 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advises and reports to the president on US economic performance</a:t>
            </a:r>
          </a:p>
          <a:p>
            <a:pPr marL="630000" marR="0" lvl="1" indent="-312500" algn="l" rtl="0">
              <a:spcBef>
                <a:spcPts val="9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Office of Management and Budget- 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develop and implement the federal budget &amp; regulations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THE VICE PRESIDENT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581193" y="2228002"/>
            <a:ext cx="5422389" cy="44174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Vice President is elected along with the president</a:t>
            </a:r>
          </a:p>
          <a:p>
            <a:pPr marL="306000" marR="0" lvl="0" indent="-306000" algn="l" rtl="0">
              <a:spcBef>
                <a:spcPts val="116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job has three responsibilities</a:t>
            </a:r>
          </a:p>
          <a:p>
            <a:pPr marL="630000" marR="0" lvl="1" indent="-312500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Preside over the 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Senate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(breaks ties in voting)</a:t>
            </a:r>
          </a:p>
          <a:p>
            <a:pPr marL="630000" marR="0" lvl="1" indent="-312500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Serve as president if the president is unable</a:t>
            </a:r>
          </a:p>
          <a:p>
            <a:pPr marL="630000" marR="0" lvl="1" indent="-312500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Counts 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electoral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votes</a:t>
            </a:r>
          </a:p>
          <a:p>
            <a:pPr marL="306000" marR="0" lvl="0" indent="-200844" algn="l" rtl="0">
              <a:spcBef>
                <a:spcPts val="96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90" name="Shape 1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68489" y="2228002"/>
            <a:ext cx="3286124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THE CABINET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581193" y="2240924"/>
            <a:ext cx="5133807" cy="438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6000" marR="0" lvl="0" indent="-28847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23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15 Departments- heads of each comprise the President’s Cabinet</a:t>
            </a:r>
          </a:p>
          <a:p>
            <a:pPr marL="306000" marR="0" lvl="0" indent="-288474" algn="l" rtl="0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23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Each Department is headed by a person called a </a:t>
            </a:r>
            <a:r>
              <a:rPr lang="en-US" sz="23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Secretary</a:t>
            </a:r>
            <a:r>
              <a:rPr lang="en-US" sz="23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except Justice department which headed by the </a:t>
            </a:r>
            <a:r>
              <a:rPr lang="en-US" sz="23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Attorney General</a:t>
            </a:r>
          </a:p>
          <a:p>
            <a:pPr marL="306000" marR="0" lvl="0" indent="-288474" algn="l" rtl="0">
              <a:lnSpc>
                <a:spcPct val="80000"/>
              </a:lnSpc>
              <a:spcBef>
                <a:spcPts val="116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23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Each department head is appointed by President and confirmed by a majority vote in the Senate</a:t>
            </a:r>
          </a:p>
        </p:txBody>
      </p:sp>
      <p:pic>
        <p:nvPicPr>
          <p:cNvPr id="197" name="Shape 19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75042" y="2527477"/>
            <a:ext cx="4971245" cy="3435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EXECUTIVE DEPARTMENTS</a:t>
            </a:r>
          </a:p>
        </p:txBody>
      </p:sp>
      <p:pic>
        <p:nvPicPr>
          <p:cNvPr id="203" name="Shape 2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8489" y="2073500"/>
            <a:ext cx="4662152" cy="427578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>
            <a:spLocks noGrp="1"/>
          </p:cNvSpPr>
          <p:nvPr>
            <p:ph type="body" idx="2"/>
          </p:nvPr>
        </p:nvSpPr>
        <p:spPr>
          <a:xfrm>
            <a:off x="6581103" y="2073499"/>
            <a:ext cx="5029705" cy="4378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The15 executive departments carry out specific tasks, such as:</a:t>
            </a:r>
          </a:p>
          <a:p>
            <a:pPr marL="630000" marR="0" lvl="1" indent="-3125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Dept. of Health and Human Services-  provides services related to Americans’ </a:t>
            </a:r>
            <a:r>
              <a:rPr lang="en-US" sz="20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health</a:t>
            </a: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(Social Security, Medicare, Medicaid, FDA, CDC)</a:t>
            </a:r>
          </a:p>
          <a:p>
            <a:pPr marL="630000" marR="0" lvl="1" indent="-3125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Dept. of Defense- helps </a:t>
            </a:r>
            <a:r>
              <a:rPr lang="en-US" sz="20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defend</a:t>
            </a: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the country (armed forces, reserves, etc.)</a:t>
            </a:r>
          </a:p>
          <a:p>
            <a:pPr marL="630000" marR="0" lvl="1" indent="-312500" algn="l" rtl="0"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Dept. of Homeland Security- protect America’s </a:t>
            </a:r>
            <a:r>
              <a:rPr lang="en-US" sz="20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borders</a:t>
            </a: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and protect from attack (Coast Guard, Secret Service, ICE)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INDEPENDENT EXECUTIVE AGENCIES</a:t>
            </a:r>
          </a:p>
        </p:txBody>
      </p:sp>
      <p:pic>
        <p:nvPicPr>
          <p:cNvPr id="210" name="Shape 2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30309" y="2228002"/>
            <a:ext cx="4190999" cy="38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>
            <a:spLocks noGrp="1"/>
          </p:cNvSpPr>
          <p:nvPr>
            <p:ph type="body" idx="2"/>
          </p:nvPr>
        </p:nvSpPr>
        <p:spPr>
          <a:xfrm>
            <a:off x="5792524" y="2082025"/>
            <a:ext cx="5818199" cy="438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Not located in any department, created to serve a specific job</a:t>
            </a:r>
          </a:p>
          <a:p>
            <a:pPr marL="306000" marR="0" lvl="0" indent="-306000" algn="l" rtl="0">
              <a:spcBef>
                <a:spcPts val="116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Examples</a:t>
            </a:r>
          </a:p>
          <a:p>
            <a:pPr marL="630000" marR="0" lvl="1" indent="-312500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National Aeronautics and Space Administration (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NASA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)</a:t>
            </a:r>
          </a:p>
          <a:p>
            <a:pPr marL="630000" marR="0" lvl="1" indent="-312500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CIA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---Central Intelligence Agency</a:t>
            </a:r>
          </a:p>
          <a:p>
            <a:pPr marL="630000" marR="0" lvl="1" indent="-312500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EPA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- Environmental Protection Agency</a:t>
            </a:r>
          </a:p>
          <a:p>
            <a:pPr marL="630000" marR="0" lvl="1" indent="-312500" algn="l" rtl="0">
              <a:spcBef>
                <a:spcPts val="10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Peace Corps- 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provides assistance to foreign countries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INDEPENDENT REGULATORY COMMISSIONS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581200" y="1996225"/>
            <a:ext cx="5691599" cy="463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Beyond the reach of Presidential direct control---10 agencies created to regulate important aspects of the nations </a:t>
            </a:r>
            <a:r>
              <a:rPr lang="en-US" sz="2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economy</a:t>
            </a:r>
          </a:p>
          <a:p>
            <a:pPr marL="306000" marR="0" lvl="0" indent="-306000" algn="l" rtl="0">
              <a:spcBef>
                <a:spcPts val="116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Examples:</a:t>
            </a:r>
          </a:p>
          <a:p>
            <a:pPr marL="630000" marR="0" lvl="1" indent="-312500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Federal Communications Commission (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FCC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) oversees public airwaves</a:t>
            </a:r>
          </a:p>
          <a:p>
            <a:pPr marL="630000" marR="0" lvl="1" indent="-312500" algn="l" rtl="0">
              <a:spcBef>
                <a:spcPts val="10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Securities and Exchange Commission (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SEC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) oversees stock market actions</a:t>
            </a:r>
          </a:p>
        </p:txBody>
      </p:sp>
      <p:pic>
        <p:nvPicPr>
          <p:cNvPr id="218" name="Shape 2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59828" y="2468451"/>
            <a:ext cx="4648199" cy="3159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GOVERNMENT CORPORATIONS</a:t>
            </a:r>
          </a:p>
        </p:txBody>
      </p:sp>
      <p:pic>
        <p:nvPicPr>
          <p:cNvPr id="224" name="Shape 2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1193" y="2621925"/>
            <a:ext cx="4343400" cy="312122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>
            <a:spLocks noGrp="1"/>
          </p:cNvSpPr>
          <p:nvPr>
            <p:ph type="body" idx="2"/>
          </p:nvPr>
        </p:nvSpPr>
        <p:spPr>
          <a:xfrm>
            <a:off x="6248398" y="2021982"/>
            <a:ext cx="5362408" cy="43026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Run like businesses but are owned by federal government</a:t>
            </a:r>
          </a:p>
          <a:p>
            <a:pPr marL="306000" marR="0" lvl="0" indent="-306000" algn="l" rtl="0">
              <a:spcBef>
                <a:spcPts val="116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Examples</a:t>
            </a:r>
          </a:p>
          <a:p>
            <a:pPr marL="630000" marR="0" lvl="1" indent="-312500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US Postal Service 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(delivers mail)</a:t>
            </a:r>
          </a:p>
          <a:p>
            <a:pPr marL="630000" marR="0" lvl="1" indent="-312500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Federal Deposit Insurance Corporation (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FDIC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) - protects bank savings up to $250,000</a:t>
            </a:r>
          </a:p>
          <a:p>
            <a:pPr marL="630000" marR="0" lvl="1" indent="-312500" algn="l" rtl="0">
              <a:spcBef>
                <a:spcPts val="10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AMTRAK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- passenger railroad service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THE EXECUTIVE BRANCH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581191" y="1963893"/>
            <a:ext cx="5057606" cy="45893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Established by 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Article II 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of the Constitution</a:t>
            </a:r>
          </a:p>
          <a:p>
            <a:pPr marL="306000" marR="0" lvl="0" indent="-306000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executive branch 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enforces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laws, and the 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President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is the head of the branch</a:t>
            </a:r>
          </a:p>
          <a:p>
            <a:pPr marL="306000" marR="0" lvl="0" indent="-306000" algn="l" rtl="0">
              <a:spcBef>
                <a:spcPts val="10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POTUS (President of the United States of America) carries out many official and unofficial roles in what is perhaps the world’s most high profile political office</a:t>
            </a:r>
          </a:p>
        </p:txBody>
      </p:sp>
      <p:pic>
        <p:nvPicPr>
          <p:cNvPr id="104" name="Shape 10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1" y="2086846"/>
            <a:ext cx="44958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581191" y="702156"/>
            <a:ext cx="11029616" cy="101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ASSIGNMENT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581191" y="2180496"/>
            <a:ext cx="11029614" cy="3678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Write a paragraph about the presidency.  Include in it:</a:t>
            </a:r>
          </a:p>
          <a:p>
            <a:pPr marL="630000" marR="0" lvl="1" indent="-312500" algn="l" rtl="0">
              <a:spcBef>
                <a:spcPts val="92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16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Which article of the Constitution addresses the Executive Branch</a:t>
            </a:r>
          </a:p>
          <a:p>
            <a:pPr marL="630000" marR="0" lvl="1" indent="-312500" algn="l" rtl="0">
              <a:spcBef>
                <a:spcPts val="92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16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How old one has to be to run</a:t>
            </a:r>
          </a:p>
          <a:p>
            <a:pPr marL="630000" marR="0" lvl="1" indent="-312500" algn="l" rtl="0">
              <a:spcBef>
                <a:spcPts val="92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16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Does one have to be born in the US to run?</a:t>
            </a:r>
          </a:p>
          <a:p>
            <a:pPr marL="630000" marR="0" lvl="1" indent="-312500" algn="l" rtl="0">
              <a:spcBef>
                <a:spcPts val="92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16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How is the president elected and how many votes does it take?</a:t>
            </a:r>
          </a:p>
          <a:p>
            <a:pPr marL="630000" marR="0" lvl="1" indent="-312500" algn="l" rtl="0">
              <a:spcBef>
                <a:spcPts val="92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16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Does the President have to win the popular vote?</a:t>
            </a:r>
          </a:p>
          <a:p>
            <a:pPr marL="630000" marR="0" lvl="1" indent="-312500" algn="l" rtl="0">
              <a:spcBef>
                <a:spcPts val="92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16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Term lengths</a:t>
            </a:r>
          </a:p>
          <a:p>
            <a:pPr marL="630000" marR="0" lvl="1" indent="-312500" algn="l" rtl="0">
              <a:spcBef>
                <a:spcPts val="92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16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Term limits</a:t>
            </a:r>
          </a:p>
          <a:p>
            <a:pPr marL="630000" marR="0" lvl="1" indent="-219028" algn="l" rtl="0">
              <a:spcBef>
                <a:spcPts val="92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None/>
            </a:pPr>
            <a:endParaRPr sz="1600" b="0" i="0" u="none" strike="noStrike" cap="none" baseline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QUALIFICATIONS</a:t>
            </a:r>
          </a:p>
        </p:txBody>
      </p:sp>
      <p:pic>
        <p:nvPicPr>
          <p:cNvPr id="110" name="Shape 1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67558" y="2395469"/>
            <a:ext cx="3830469" cy="336138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5507398" y="2034850"/>
            <a:ext cx="6103499" cy="462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To be eligible to run for President, a candidate must:</a:t>
            </a:r>
          </a:p>
          <a:p>
            <a:pPr marL="630000" marR="0" lvl="1" indent="-312500" algn="l" rtl="0">
              <a:spcBef>
                <a:spcPts val="104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Be </a:t>
            </a:r>
            <a:r>
              <a:rPr lang="en-US" sz="22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35</a:t>
            </a:r>
            <a:r>
              <a:rPr lang="en-US" sz="22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years old</a:t>
            </a:r>
          </a:p>
          <a:p>
            <a:pPr marL="900000" marR="0" lvl="2" indent="-2777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Youngest president- Theodore Roosevelt (42- McKinley got assassinated)</a:t>
            </a:r>
          </a:p>
          <a:p>
            <a:pPr marL="900000" marR="0" lvl="2" indent="-2777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Youngest elected president- John F. Kennedy (43)</a:t>
            </a:r>
          </a:p>
          <a:p>
            <a:pPr marL="900000" marR="0" lvl="2" indent="-2777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Oldest elected President- Ronald Reagan (73)</a:t>
            </a:r>
          </a:p>
          <a:p>
            <a:pPr marL="630000" marR="0" lvl="1" indent="-312500" algn="l" rtl="0">
              <a:spcBef>
                <a:spcPts val="104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Be a </a:t>
            </a:r>
            <a:r>
              <a:rPr lang="en-US" sz="22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natural born </a:t>
            </a:r>
            <a:r>
              <a:rPr lang="en-US" sz="22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citizen</a:t>
            </a:r>
          </a:p>
          <a:p>
            <a:pPr marL="900000" marR="0" lvl="2" indent="-2777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On US soil, or have a parent that is a US citizen</a:t>
            </a:r>
          </a:p>
          <a:p>
            <a:pPr marL="630000" marR="0" lvl="1" indent="-312500" algn="l" rtl="0">
              <a:spcBef>
                <a:spcPts val="10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Live in the US for </a:t>
            </a:r>
            <a:r>
              <a:rPr lang="en-US" sz="22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14</a:t>
            </a:r>
            <a:r>
              <a:rPr lang="en-US" sz="22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years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TERMS OF OFFICE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81200" y="1957600"/>
            <a:ext cx="5166300" cy="482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6000" marR="0" lvl="0" indent="-30650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George Washington  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set the tradition of only serving two terms as President</a:t>
            </a:r>
          </a:p>
          <a:p>
            <a:pPr marL="306000" marR="0" lvl="0" indent="-306508" algn="l" rtl="0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Franklin Roosevelt 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broke tradition by being elected to a 3</a:t>
            </a:r>
            <a:r>
              <a:rPr lang="en-US" sz="2400" b="0" i="0" u="none" strike="noStrike" cap="none" baseline="30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rd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and 4</a:t>
            </a:r>
            <a:r>
              <a:rPr lang="en-US" sz="2400" b="0" i="0" u="none" strike="noStrike" cap="none" baseline="30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term</a:t>
            </a:r>
          </a:p>
          <a:p>
            <a:pPr marL="306000" marR="0" lvl="0" indent="-306508" algn="l" rtl="0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22</a:t>
            </a:r>
            <a:r>
              <a:rPr lang="en-US" sz="2400" b="0" i="0" u="none" strike="noStrike" cap="none" baseline="3000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nd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Amendment officially limits the President to two terms of 4 years each or 10 years in office if a Vice-President becomes President and serves two years or less and then is elected to two terms</a:t>
            </a:r>
          </a:p>
          <a:p>
            <a:pPr marL="306000" marR="0" lvl="0" indent="-208730" algn="l" rtl="0">
              <a:lnSpc>
                <a:spcPct val="90000"/>
              </a:lnSpc>
              <a:spcBef>
                <a:spcPts val="933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None/>
            </a:pPr>
            <a:endParaRPr sz="1650" b="0" i="0" u="none" strike="noStrike" cap="none" baseline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18" name="Shape 1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31110" y="2665926"/>
            <a:ext cx="3013656" cy="3116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HOW IS THE PRESIDENT ELECTED?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81193" y="1944709"/>
            <a:ext cx="5124147" cy="4760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6000" marR="0" lvl="0" indent="-28009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We have elected every President using the </a:t>
            </a: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Electoral College 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System</a:t>
            </a:r>
          </a:p>
          <a:p>
            <a:pPr marL="306000" marR="0" lvl="0" indent="-280092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There are a total of 538 electoral votes and it takes a </a:t>
            </a: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majority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, or 270 electoral votes to be elected President. If no candidate gets a majority, the election is decided in the </a:t>
            </a: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House of Representatives</a:t>
            </a:r>
          </a:p>
          <a:p>
            <a:pPr marL="306000" marR="0" lvl="0" indent="-280092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 candidate must get a majority, and can win the popular vote and lose the election by losing the electoral college</a:t>
            </a:r>
          </a:p>
          <a:p>
            <a:pPr marL="306000" marR="0" lvl="0" indent="-280092" algn="l" rtl="0">
              <a:lnSpc>
                <a:spcPct val="80000"/>
              </a:lnSpc>
              <a:spcBef>
                <a:spcPts val="108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Once elected, the president is </a:t>
            </a: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inaugurated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, or sworn in on January 20</a:t>
            </a:r>
            <a:r>
              <a:rPr lang="en-US" sz="1800" b="0" i="0" u="none" strike="noStrike" cap="none" baseline="30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unless that day is a Sunday</a:t>
            </a:r>
          </a:p>
        </p:txBody>
      </p:sp>
      <p:pic>
        <p:nvPicPr>
          <p:cNvPr id="125" name="Shape 1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88075" y="2351673"/>
            <a:ext cx="5422899" cy="338496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LINE OF SUCCESSION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739425" y="2034861"/>
            <a:ext cx="6871383" cy="4670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06000" marR="0" lvl="0" indent="-28009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</a:t>
            </a: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25</a:t>
            </a:r>
            <a:r>
              <a:rPr lang="en-US" sz="1800" b="0" i="0" u="none" strike="noStrike" cap="none" baseline="3000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amendment establishes the line of succession to the Presidency</a:t>
            </a:r>
          </a:p>
          <a:p>
            <a:pPr marL="630000" marR="0" lvl="1" indent="-321644" algn="l" rtl="0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1.  </a:t>
            </a: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Vice-President</a:t>
            </a:r>
          </a:p>
          <a:p>
            <a:pPr marL="630000" marR="0" lvl="1" indent="-321644" algn="l" rtl="0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2. </a:t>
            </a: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Speaker of the House</a:t>
            </a:r>
          </a:p>
          <a:p>
            <a:pPr marL="630000" marR="0" lvl="1" indent="-321644" algn="l" rtl="0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3. </a:t>
            </a: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President Pro Tempore 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of the Senate</a:t>
            </a:r>
          </a:p>
          <a:p>
            <a:pPr marL="630000" marR="0" lvl="1" indent="-321644" algn="l" rtl="0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4.Cabinet positions in the order that they were created (Secretary of </a:t>
            </a: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State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is first)</a:t>
            </a:r>
          </a:p>
          <a:p>
            <a:pPr marL="306000" marR="0" lvl="0" indent="-280092" algn="l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The amendment also establishes procedures when the President is disabled.—President informs Congress, or if unable, a majority of the Cabinet and the Vice President inform Congress that the President can not fulfill his or her duties. The </a:t>
            </a: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Vice-President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is then made acting President (happened once- Reagan had surgery in 1985)</a:t>
            </a:r>
          </a:p>
          <a:p>
            <a:pPr marL="306000" marR="0" lvl="0" indent="-248164" algn="l" rtl="0">
              <a:lnSpc>
                <a:spcPct val="80000"/>
              </a:lnSpc>
              <a:spcBef>
                <a:spcPts val="798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None/>
            </a:pPr>
            <a:endParaRPr sz="1000" b="0" i="0" u="none" strike="noStrike" cap="none" baseline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447179"/>
              </p:ext>
            </p:extLst>
          </p:nvPr>
        </p:nvGraphicFramePr>
        <p:xfrm>
          <a:off x="381000" y="2133593"/>
          <a:ext cx="4283124" cy="4548040"/>
        </p:xfrm>
        <a:graphic>
          <a:graphicData uri="http://schemas.openxmlformats.org/drawingml/2006/table">
            <a:tbl>
              <a:tblPr/>
              <a:tblGrid>
                <a:gridCol w="304800"/>
                <a:gridCol w="1991816"/>
                <a:gridCol w="1986508"/>
              </a:tblGrid>
              <a:tr h="378224">
                <a:tc>
                  <a:txBody>
                    <a:bodyPr/>
                    <a:lstStyle/>
                    <a:p>
                      <a:r>
                        <a:rPr lang="en-US" sz="800" dirty="0"/>
                        <a:t>No.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Office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Current officer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81">
                <a:tc>
                  <a:txBody>
                    <a:bodyPr/>
                    <a:lstStyle/>
                    <a:p>
                      <a:r>
                        <a:rPr lang="en-US" sz="800"/>
                        <a:t>1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3" tooltip="Vice President of the United States"/>
                        </a:rPr>
                        <a:t>Vice President</a:t>
                      </a:r>
                      <a:endParaRPr lang="en-US" sz="80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hlinkClick r:id="rId4" tooltip="Joe Biden"/>
                        </a:rPr>
                        <a:t>Joe Biden</a:t>
                      </a:r>
                      <a:r>
                        <a:rPr lang="en-US" sz="800">
                          <a:effectLst/>
                        </a:rPr>
                        <a:t> (D)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EFF"/>
                    </a:solidFill>
                  </a:tcPr>
                </a:tc>
              </a:tr>
              <a:tr h="156081">
                <a:tc>
                  <a:txBody>
                    <a:bodyPr/>
                    <a:lstStyle/>
                    <a:p>
                      <a:r>
                        <a:rPr lang="en-US" sz="800"/>
                        <a:t>2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5" tooltip="Speaker of the United States House of Representatives"/>
                        </a:rPr>
                        <a:t>Speaker of the House of Representatives</a:t>
                      </a:r>
                      <a:endParaRPr lang="en-US" sz="80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hlinkClick r:id="rId6" tooltip="Paul Ryan"/>
                        </a:rPr>
                        <a:t>Paul Ryan</a:t>
                      </a:r>
                      <a:r>
                        <a:rPr lang="en-US" sz="800">
                          <a:effectLst/>
                        </a:rPr>
                        <a:t> (R)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6B6"/>
                    </a:solidFill>
                  </a:tcPr>
                </a:tc>
              </a:tr>
              <a:tr h="156081">
                <a:tc>
                  <a:txBody>
                    <a:bodyPr/>
                    <a:lstStyle/>
                    <a:p>
                      <a:r>
                        <a:rPr lang="en-US" sz="800"/>
                        <a:t>3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7" tooltip="President pro tempore of the United States Senate"/>
                        </a:rPr>
                        <a:t>President pro tempore of the Senate</a:t>
                      </a:r>
                      <a:endParaRPr lang="en-US" sz="80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hlinkClick r:id="rId8" tooltip="Orrin Hatch"/>
                        </a:rPr>
                        <a:t>Orrin Hatch</a:t>
                      </a:r>
                      <a:r>
                        <a:rPr lang="en-US" sz="800">
                          <a:effectLst/>
                        </a:rPr>
                        <a:t> (R)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6B6"/>
                    </a:solidFill>
                  </a:tcPr>
                </a:tc>
              </a:tr>
              <a:tr h="156081">
                <a:tc>
                  <a:txBody>
                    <a:bodyPr/>
                    <a:lstStyle/>
                    <a:p>
                      <a:r>
                        <a:rPr lang="en-US" sz="800"/>
                        <a:t>4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9" tooltip="United States Secretary of State"/>
                        </a:rPr>
                        <a:t>Secretary of State</a:t>
                      </a:r>
                      <a:endParaRPr lang="en-US" sz="80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hlinkClick r:id="rId10" tooltip="John Kerry"/>
                        </a:rPr>
                        <a:t>John Kerry</a:t>
                      </a:r>
                      <a:r>
                        <a:rPr lang="en-US" sz="800">
                          <a:effectLst/>
                        </a:rPr>
                        <a:t> (D)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EFF"/>
                    </a:solidFill>
                  </a:tcPr>
                </a:tc>
              </a:tr>
              <a:tr h="156081">
                <a:tc>
                  <a:txBody>
                    <a:bodyPr/>
                    <a:lstStyle/>
                    <a:p>
                      <a:r>
                        <a:rPr lang="en-US" sz="800"/>
                        <a:t>5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11" tooltip="United States Secretary of the Treasury"/>
                        </a:rPr>
                        <a:t>Secretary of the Treasury</a:t>
                      </a:r>
                      <a:endParaRPr lang="en-US" sz="80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hlinkClick r:id="rId12" tooltip="Jack Lew"/>
                        </a:rPr>
                        <a:t>Jack Lew</a:t>
                      </a:r>
                      <a:r>
                        <a:rPr lang="en-US" sz="800">
                          <a:effectLst/>
                        </a:rPr>
                        <a:t> (D)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EFF"/>
                    </a:solidFill>
                  </a:tcPr>
                </a:tc>
              </a:tr>
              <a:tr h="156081">
                <a:tc>
                  <a:txBody>
                    <a:bodyPr/>
                    <a:lstStyle/>
                    <a:p>
                      <a:r>
                        <a:rPr lang="en-US" sz="800"/>
                        <a:t>6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13" tooltip="United States Secretary of Defense"/>
                        </a:rPr>
                        <a:t>Secretary of Defense</a:t>
                      </a:r>
                      <a:endParaRPr lang="en-US" sz="80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hlinkClick r:id="rId14" tooltip="Ash Carter"/>
                        </a:rPr>
                        <a:t>Ash Carter</a:t>
                      </a:r>
                      <a:r>
                        <a:rPr lang="en-US" sz="800">
                          <a:effectLst/>
                        </a:rPr>
                        <a:t> (D)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EFF"/>
                    </a:solidFill>
                  </a:tcPr>
                </a:tc>
              </a:tr>
              <a:tr h="156081">
                <a:tc>
                  <a:txBody>
                    <a:bodyPr/>
                    <a:lstStyle/>
                    <a:p>
                      <a:r>
                        <a:rPr lang="en-US" sz="800" dirty="0"/>
                        <a:t>7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15" tooltip="United States Attorney General"/>
                        </a:rPr>
                        <a:t>Attorney General</a:t>
                      </a:r>
                      <a:endParaRPr lang="en-US" sz="80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hlinkClick r:id="rId16" tooltip="Loretta Lynch"/>
                        </a:rPr>
                        <a:t>Loretta Lynch</a:t>
                      </a:r>
                      <a:r>
                        <a:rPr lang="en-US" sz="800">
                          <a:effectLst/>
                        </a:rPr>
                        <a:t> (D)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EFF"/>
                    </a:solidFill>
                  </a:tcPr>
                </a:tc>
              </a:tr>
              <a:tr h="156081">
                <a:tc>
                  <a:txBody>
                    <a:bodyPr/>
                    <a:lstStyle/>
                    <a:p>
                      <a:r>
                        <a:rPr lang="en-US" sz="800" dirty="0"/>
                        <a:t>—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17" tooltip="United States Secretary of the Interior"/>
                        </a:rPr>
                        <a:t>Secretary of the Interior</a:t>
                      </a:r>
                      <a:endParaRPr lang="en-US" sz="80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  <a:hlinkClick r:id="rId18" tooltip="Sally Jewell"/>
                        </a:rPr>
                        <a:t>Sally Jewell</a:t>
                      </a:r>
                      <a:r>
                        <a:rPr lang="en-US" sz="800" dirty="0">
                          <a:effectLst/>
                        </a:rPr>
                        <a:t> (D)</a:t>
                      </a:r>
                      <a:r>
                        <a:rPr lang="en-US" sz="800" baseline="30000" dirty="0">
                          <a:effectLst/>
                          <a:hlinkClick r:id="rId19"/>
                        </a:rPr>
                        <a:t>[a]</a:t>
                      </a:r>
                      <a:endParaRPr lang="en-US" sz="800" dirty="0">
                        <a:effectLst/>
                      </a:endParaRP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6081">
                <a:tc>
                  <a:txBody>
                    <a:bodyPr/>
                    <a:lstStyle/>
                    <a:p>
                      <a:r>
                        <a:rPr lang="en-US" sz="800"/>
                        <a:t>8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20" tooltip="United States Secretary of Agriculture"/>
                        </a:rPr>
                        <a:t>Secretary of Agriculture</a:t>
                      </a:r>
                      <a:endParaRPr lang="en-US" sz="80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hlinkClick r:id="rId21" tooltip="Tom Vilsack"/>
                        </a:rPr>
                        <a:t>Tom Vilsack</a:t>
                      </a:r>
                      <a:r>
                        <a:rPr lang="en-US" sz="800">
                          <a:effectLst/>
                        </a:rPr>
                        <a:t> (D)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EFF"/>
                    </a:solidFill>
                  </a:tcPr>
                </a:tc>
              </a:tr>
              <a:tr h="156081">
                <a:tc>
                  <a:txBody>
                    <a:bodyPr/>
                    <a:lstStyle/>
                    <a:p>
                      <a:r>
                        <a:rPr lang="en-US" sz="800"/>
                        <a:t>9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22" tooltip="United States Secretary of Commerce"/>
                        </a:rPr>
                        <a:t>Secretary of Commerce</a:t>
                      </a:r>
                      <a:endParaRPr lang="en-US" sz="80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hlinkClick r:id="rId23" tooltip="Penny Pritzker"/>
                        </a:rPr>
                        <a:t>Penny Pritzker</a:t>
                      </a:r>
                      <a:r>
                        <a:rPr lang="en-US" sz="800">
                          <a:effectLst/>
                        </a:rPr>
                        <a:t> (D)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EFF"/>
                    </a:solidFill>
                  </a:tcPr>
                </a:tc>
              </a:tr>
              <a:tr h="267152">
                <a:tc>
                  <a:txBody>
                    <a:bodyPr/>
                    <a:lstStyle/>
                    <a:p>
                      <a:r>
                        <a:rPr lang="en-US" sz="800"/>
                        <a:t>10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24" tooltip="United States Secretary of Labor"/>
                        </a:rPr>
                        <a:t>Secretary of Labor</a:t>
                      </a:r>
                      <a:endParaRPr lang="en-US" sz="80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hlinkClick r:id="rId25" tooltip="Thomas Perez"/>
                        </a:rPr>
                        <a:t>Tom Perez</a:t>
                      </a:r>
                      <a:r>
                        <a:rPr lang="en-US" sz="800">
                          <a:effectLst/>
                        </a:rPr>
                        <a:t> (D)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EFF"/>
                    </a:solidFill>
                  </a:tcPr>
                </a:tc>
              </a:tr>
              <a:tr h="267152">
                <a:tc>
                  <a:txBody>
                    <a:bodyPr/>
                    <a:lstStyle/>
                    <a:p>
                      <a:r>
                        <a:rPr lang="en-US" sz="800"/>
                        <a:t>11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26" tooltip="United States Secretary of Health and Human Services"/>
                        </a:rPr>
                        <a:t>Secretary of Health and Human Services</a:t>
                      </a:r>
                      <a:endParaRPr lang="en-US" sz="80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hlinkClick r:id="rId27" tooltip="Sylvia Mathews Burwell"/>
                        </a:rPr>
                        <a:t>Sylvia Mathews Burwell</a:t>
                      </a:r>
                      <a:r>
                        <a:rPr lang="en-US" sz="800">
                          <a:effectLst/>
                        </a:rPr>
                        <a:t> (D)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EFF"/>
                    </a:solidFill>
                  </a:tcPr>
                </a:tc>
              </a:tr>
              <a:tr h="267152">
                <a:tc>
                  <a:txBody>
                    <a:bodyPr/>
                    <a:lstStyle/>
                    <a:p>
                      <a:r>
                        <a:rPr lang="en-US" sz="800"/>
                        <a:t>12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hlinkClick r:id="rId28" tooltip="United States Secretary of Housing and Urban Development"/>
                        </a:rPr>
                        <a:t>Secretary of Housing and Urban Development</a:t>
                      </a:r>
                      <a:endParaRPr lang="en-US" sz="800" dirty="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  <a:hlinkClick r:id="rId29" tooltip="Julian Castro"/>
                        </a:rPr>
                        <a:t>Julián Castro</a:t>
                      </a:r>
                      <a:r>
                        <a:rPr lang="en-US" sz="800" dirty="0">
                          <a:effectLst/>
                        </a:rPr>
                        <a:t> (D)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EFF"/>
                    </a:solidFill>
                  </a:tcPr>
                </a:tc>
              </a:tr>
              <a:tr h="267152">
                <a:tc>
                  <a:txBody>
                    <a:bodyPr/>
                    <a:lstStyle/>
                    <a:p>
                      <a:r>
                        <a:rPr lang="en-US" sz="800"/>
                        <a:t>13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hlinkClick r:id="rId30" tooltip="United States Secretary of Transportation"/>
                        </a:rPr>
                        <a:t>Secretary of Transportation</a:t>
                      </a:r>
                      <a:endParaRPr lang="en-US" sz="800" dirty="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  <a:hlinkClick r:id="rId31" tooltip="Anthony Foxx"/>
                        </a:rPr>
                        <a:t>Anthony Foxx</a:t>
                      </a:r>
                      <a:r>
                        <a:rPr lang="en-US" sz="800" dirty="0">
                          <a:effectLst/>
                        </a:rPr>
                        <a:t> (D)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EFF"/>
                    </a:solidFill>
                  </a:tcPr>
                </a:tc>
              </a:tr>
              <a:tr h="267152">
                <a:tc>
                  <a:txBody>
                    <a:bodyPr/>
                    <a:lstStyle/>
                    <a:p>
                      <a:r>
                        <a:rPr lang="en-US" sz="800"/>
                        <a:t>14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32" tooltip="United States Secretary of Energy"/>
                        </a:rPr>
                        <a:t>Secretary of Energy</a:t>
                      </a:r>
                      <a:endParaRPr lang="en-US" sz="80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hlinkClick r:id="rId33" tooltip="Ernest Moniz"/>
                        </a:rPr>
                        <a:t>Ernest Moniz</a:t>
                      </a:r>
                      <a:r>
                        <a:rPr lang="en-US" sz="800">
                          <a:effectLst/>
                        </a:rPr>
                        <a:t> (D)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EFF"/>
                    </a:solidFill>
                  </a:tcPr>
                </a:tc>
              </a:tr>
              <a:tr h="267152">
                <a:tc>
                  <a:txBody>
                    <a:bodyPr/>
                    <a:lstStyle/>
                    <a:p>
                      <a:r>
                        <a:rPr lang="en-US" sz="800"/>
                        <a:t>15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34" tooltip="United States Secretary of Education"/>
                        </a:rPr>
                        <a:t>Secretary of Education</a:t>
                      </a:r>
                      <a:endParaRPr lang="en-US" sz="80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hlinkClick r:id="rId35" tooltip="John King Jr."/>
                        </a:rPr>
                        <a:t>John King</a:t>
                      </a:r>
                      <a:r>
                        <a:rPr lang="en-US" sz="800">
                          <a:effectLst/>
                        </a:rPr>
                        <a:t> (D)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EFF"/>
                    </a:solidFill>
                  </a:tcPr>
                </a:tc>
              </a:tr>
              <a:tr h="267152">
                <a:tc>
                  <a:txBody>
                    <a:bodyPr/>
                    <a:lstStyle/>
                    <a:p>
                      <a:r>
                        <a:rPr lang="en-US" sz="800"/>
                        <a:t>16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36" tooltip="United States Secretary of Veterans Affairs"/>
                        </a:rPr>
                        <a:t>Secretary of Veterans Affairs</a:t>
                      </a:r>
                      <a:endParaRPr lang="en-US" sz="80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hlinkClick r:id="rId37" tooltip="Robert A. McDonald"/>
                        </a:rPr>
                        <a:t>Bob McDonald</a:t>
                      </a:r>
                      <a:r>
                        <a:rPr lang="en-US" sz="800">
                          <a:effectLst/>
                        </a:rPr>
                        <a:t> (R)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6B6"/>
                    </a:solidFill>
                  </a:tcPr>
                </a:tc>
              </a:tr>
              <a:tr h="267152">
                <a:tc>
                  <a:txBody>
                    <a:bodyPr/>
                    <a:lstStyle/>
                    <a:p>
                      <a:r>
                        <a:rPr lang="en-US" sz="800"/>
                        <a:t>17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hlinkClick r:id="rId38" tooltip="United States Secretary of Homeland Security"/>
                        </a:rPr>
                        <a:t>Secretary of Homeland Security</a:t>
                      </a:r>
                      <a:endParaRPr lang="en-US" sz="800"/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  <a:hlinkClick r:id="rId39" tooltip="Jeh Johnson"/>
                        </a:rPr>
                        <a:t>Jeh Johnson</a:t>
                      </a:r>
                      <a:r>
                        <a:rPr lang="en-US" sz="800">
                          <a:effectLst/>
                        </a:rPr>
                        <a:t> (D)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CEFF"/>
                    </a:solidFill>
                  </a:tcPr>
                </a:tc>
              </a:tr>
              <a:tr h="267152">
                <a:tc gridSpan="3">
                  <a:txBody>
                    <a:bodyPr/>
                    <a:lstStyle/>
                    <a:p>
                      <a:pPr>
                        <a:buFont typeface="+mj-lt"/>
                        <a:buAutoNum type="arabicPeriod"/>
                      </a:pPr>
                      <a:r>
                        <a:rPr lang="en-US" sz="800" b="1" dirty="0">
                          <a:effectLst/>
                          <a:hlinkClick r:id="rId40"/>
                        </a:rPr>
                        <a:t>Jump up ^</a:t>
                      </a:r>
                      <a:r>
                        <a:rPr lang="en-US" sz="800" dirty="0">
                          <a:effectLst/>
                        </a:rPr>
                        <a:t> Not a </a:t>
                      </a:r>
                      <a:r>
                        <a:rPr lang="en-US" sz="800" dirty="0">
                          <a:effectLst/>
                          <a:hlinkClick r:id="rId41" tooltip="Natural-born-citizen clause"/>
                        </a:rPr>
                        <a:t>natural-born citizen</a:t>
                      </a:r>
                      <a:r>
                        <a:rPr lang="en-US" sz="800" dirty="0">
                          <a:effectLst/>
                        </a:rPr>
                        <a:t> (acquired U.S. citizenship by naturalization)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and thus </a:t>
                      </a:r>
                      <a:r>
                        <a:rPr lang="en-US" sz="800" dirty="0">
                          <a:effectLst/>
                          <a:hlinkClick r:id="rId42" tooltip="Article Two of the United States Constitution"/>
                        </a:rPr>
                        <a:t>ineligible for the Presidency</a:t>
                      </a:r>
                      <a:r>
                        <a:rPr lang="en-US" sz="800" dirty="0">
                          <a:effectLst/>
                        </a:rPr>
                        <a:t>.</a:t>
                      </a:r>
                    </a:p>
                  </a:txBody>
                  <a:tcPr marL="49405" marR="49405" marT="24703" marB="247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COMPENSATION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581193" y="2034861"/>
            <a:ext cx="5088086" cy="4594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6000" marR="0" lvl="0" indent="-3034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 1789 the President was paid $25,000 a year</a:t>
            </a:r>
          </a:p>
          <a:p>
            <a:pPr marL="306000" marR="0" lvl="0" indent="-3034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Today the President is paid $400,000/year</a:t>
            </a:r>
          </a:p>
          <a:p>
            <a:pPr marL="306000" marR="0" lvl="0" indent="-3034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Vice President $202,000</a:t>
            </a:r>
          </a:p>
          <a:p>
            <a:pPr marL="306000" marR="0" lvl="0" indent="-3034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He or she receives free medical and dental care </a:t>
            </a:r>
          </a:p>
          <a:p>
            <a:pPr marL="306000" marR="0" lvl="0" indent="-3034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Lives in the White House</a:t>
            </a:r>
          </a:p>
          <a:p>
            <a:pPr marL="306000" marR="0" lvl="0" indent="-3034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Access to Camp David (retreat in Maryland)</a:t>
            </a:r>
          </a:p>
          <a:p>
            <a:pPr marL="306000" marR="0" lvl="0" indent="-3034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Access to aircraft- Air Force One (plane) &amp; Marine One (helicopter)</a:t>
            </a:r>
          </a:p>
          <a:p>
            <a:pPr marL="306000" marR="0" lvl="0" indent="-3034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Secret Service </a:t>
            </a: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protection during and up to 10 years after their term</a:t>
            </a:r>
          </a:p>
          <a:p>
            <a:pPr marL="306000" marR="0" lvl="0" indent="-30346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18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Retirement benefits</a:t>
            </a:r>
          </a:p>
        </p:txBody>
      </p:sp>
      <p:pic>
        <p:nvPicPr>
          <p:cNvPr id="141" name="Shape 14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79392" y="2034861"/>
            <a:ext cx="5831414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EXECUTIVE POWERS OF THE PRESIDENT</a:t>
            </a:r>
          </a:p>
        </p:txBody>
      </p:sp>
      <p:pic>
        <p:nvPicPr>
          <p:cNvPr id="147" name="Shape 1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1193" y="2658414"/>
            <a:ext cx="4572000" cy="312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5602310" y="2021982"/>
            <a:ext cx="6008497" cy="46836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6000" marR="0" lvl="0" indent="-30549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22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As </a:t>
            </a:r>
            <a:r>
              <a:rPr lang="en-US" sz="22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chief administrator</a:t>
            </a:r>
            <a:r>
              <a:rPr lang="en-US" sz="22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, the President can appoint members to positions in the executive branch, and also has the power to remove them</a:t>
            </a:r>
          </a:p>
          <a:p>
            <a:pPr marL="306000" marR="0" lvl="0" indent="-305492" algn="l" rtl="0">
              <a:spcBef>
                <a:spcPts val="10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22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Executive Orders- </a:t>
            </a:r>
            <a:r>
              <a:rPr lang="en-US" sz="22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formal statements that enable executive officials to carry out actions (it is the law- Thanksgiving, Emancipation Proclamation, desegregating schools &amp; the military)</a:t>
            </a:r>
          </a:p>
          <a:p>
            <a:pPr marL="306000" marR="0" lvl="0" indent="-305492" algn="l" rtl="0">
              <a:spcBef>
                <a:spcPts val="108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Noto Symbol"/>
              <a:buChar char="◼"/>
            </a:pPr>
            <a:r>
              <a:rPr lang="en-US" sz="22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Executive Privilege</a:t>
            </a:r>
            <a:r>
              <a:rPr lang="en-US" sz="22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- The President does not have to release information to Congress or the courts (courts can deny the right)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bin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DIPLOMATIC &amp; MILITARY POWERS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581193" y="1983346"/>
            <a:ext cx="5613544" cy="44936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As 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Foreign policy leader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, the President:</a:t>
            </a:r>
          </a:p>
          <a:p>
            <a:pPr marL="630000" marR="0" lvl="1" indent="-3125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Negotiates treaties</a:t>
            </a:r>
          </a:p>
          <a:p>
            <a:pPr marL="630000" marR="0" lvl="1" indent="-3125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Makes executive agreements w/ other foreign leaders concerning relations (peace w/ Vietnam, NAFTA)</a:t>
            </a:r>
          </a:p>
          <a:p>
            <a:pPr marL="630000" marR="0" lvl="1" indent="-3125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91999"/>
              <a:buFont typeface="Noto Symbol"/>
              <a:buChar char="◼"/>
            </a:pPr>
            <a:r>
              <a:rPr lang="en-US" sz="20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Grants diplomatic recognition (legitimizing a foreign government- Taiwan)</a:t>
            </a:r>
          </a:p>
          <a:p>
            <a:pPr marL="306000" marR="0" lvl="0" indent="-306000" algn="l" rtl="0">
              <a:spcBef>
                <a:spcPts val="10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ymbol"/>
              <a:buChar char="◼"/>
            </a:pP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As </a:t>
            </a:r>
            <a:r>
              <a:rPr lang="en-US" sz="2400" b="0" i="0" u="none" strike="noStrike" cap="none" baseline="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rPr>
              <a:t>commander in chief</a:t>
            </a:r>
            <a:r>
              <a:rPr lang="en-US" sz="24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, the President initiate military action, though Congress has to be consulted first (action in Korea, Vietnam, Iraq, and Afghanistan was initiated by the President)</a:t>
            </a:r>
          </a:p>
        </p:txBody>
      </p:sp>
      <p:pic>
        <p:nvPicPr>
          <p:cNvPr id="155" name="Shape 15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51661" y="2510631"/>
            <a:ext cx="3895725" cy="306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1472</Words>
  <Application>Microsoft Office PowerPoint</Application>
  <PresentationFormat>Custom</PresentationFormat>
  <Paragraphs>179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Dividend</vt:lpstr>
      <vt:lpstr>THE EXECUTIVE BRANCH</vt:lpstr>
      <vt:lpstr>THE EXECUTIVE BRANCH</vt:lpstr>
      <vt:lpstr>QUALIFICATIONS</vt:lpstr>
      <vt:lpstr>TERMS OF OFFICE</vt:lpstr>
      <vt:lpstr>HOW IS THE PRESIDENT ELECTED?</vt:lpstr>
      <vt:lpstr>LINE OF SUCCESSION</vt:lpstr>
      <vt:lpstr>COMPENSATION</vt:lpstr>
      <vt:lpstr>EXECUTIVE POWERS OF THE PRESIDENT</vt:lpstr>
      <vt:lpstr>DIPLOMATIC &amp; MILITARY POWERS</vt:lpstr>
      <vt:lpstr>LEGISLATIVE &amp; JUDICIAL POWERS OF THE PRESIDENT</vt:lpstr>
      <vt:lpstr>OTHER POWERS &amp; LIMITS</vt:lpstr>
      <vt:lpstr>THE FEDERAL BUREAUCRACY</vt:lpstr>
      <vt:lpstr>EXECUTIVE OFFICE OF THE PRESIDENT</vt:lpstr>
      <vt:lpstr>THE VICE PRESIDENT</vt:lpstr>
      <vt:lpstr>THE CABINET</vt:lpstr>
      <vt:lpstr>EXECUTIVE DEPARTMENTS</vt:lpstr>
      <vt:lpstr>INDEPENDENT EXECUTIVE AGENCIES</vt:lpstr>
      <vt:lpstr>INDEPENDENT REGULATORY COMMISSIONS</vt:lpstr>
      <vt:lpstr>GOVERNMENT CORPORATIONS</vt:lpstr>
      <vt:lpstr>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EXECUTIVE BRANCH</dc:title>
  <cp:lastModifiedBy>Michael Perry</cp:lastModifiedBy>
  <cp:revision>1</cp:revision>
  <dcterms:modified xsi:type="dcterms:W3CDTF">2017-01-03T17:12:00Z</dcterms:modified>
</cp:coreProperties>
</file>