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5" r:id="rId11"/>
    <p:sldId id="276" r:id="rId12"/>
    <p:sldId id="277" r:id="rId13"/>
    <p:sldId id="278" r:id="rId14"/>
    <p:sldId id="27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660033"/>
    <a:srgbClr val="008080"/>
    <a:srgbClr val="FF6600"/>
    <a:srgbClr val="800080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C96F-655F-473C-BEF3-901621A6DCD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AAC-1BEC-49CB-B228-86A3603D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C96F-655F-473C-BEF3-901621A6DCD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AAC-1BEC-49CB-B228-86A3603D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C96F-655F-473C-BEF3-901621A6DCD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AAC-1BEC-49CB-B228-86A3603D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C96F-655F-473C-BEF3-901621A6DCD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AAC-1BEC-49CB-B228-86A3603D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C96F-655F-473C-BEF3-901621A6DCD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AAC-1BEC-49CB-B228-86A3603D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C96F-655F-473C-BEF3-901621A6DCD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AAC-1BEC-49CB-B228-86A3603D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C96F-655F-473C-BEF3-901621A6DCD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AAC-1BEC-49CB-B228-86A3603D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C96F-655F-473C-BEF3-901621A6DCD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8C7AAC-1BEC-49CB-B228-86A3603DFB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C96F-655F-473C-BEF3-901621A6DCD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AAC-1BEC-49CB-B228-86A3603D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C96F-655F-473C-BEF3-901621A6DCD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F8C7AAC-1BEC-49CB-B228-86A3603D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1F3C96F-655F-473C-BEF3-901621A6DCD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AAC-1BEC-49CB-B228-86A3603D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F3C96F-655F-473C-BEF3-901621A6DCDF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F8C7AAC-1BEC-49CB-B228-86A3603D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Enlightenment &amp; Its Advancements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066800"/>
            <a:ext cx="3053868" cy="1253808"/>
          </a:xfrm>
        </p:spPr>
        <p:txBody>
          <a:bodyPr/>
          <a:lstStyle/>
          <a:p>
            <a:r>
              <a:rPr lang="en-US" dirty="0" smtClean="0"/>
              <a:t>Wolfgang Amadeus Mozart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 b="172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2438400"/>
            <a:ext cx="3352800" cy="3223847"/>
          </a:xfrm>
        </p:spPr>
        <p:txBody>
          <a:bodyPr>
            <a:no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Classical Composer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Child Prodigy (genius, natural musical talent)  Wrote his first composition at the age of 5!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Composed light and graceful works that are hallmarks of Classical music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Composed over 600 concertos, operas, and symphonies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685800"/>
            <a:ext cx="3053868" cy="1253808"/>
          </a:xfrm>
        </p:spPr>
        <p:txBody>
          <a:bodyPr/>
          <a:lstStyle/>
          <a:p>
            <a:r>
              <a:rPr lang="en-US" dirty="0" smtClean="0"/>
              <a:t>Johann Sebastian Bach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8" b="1524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0" y="2133600"/>
            <a:ext cx="3276600" cy="3223847"/>
          </a:xfrm>
        </p:spPr>
        <p:txBody>
          <a:bodyPr>
            <a:no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German composer of the Baroque period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Organist, violinist, harpsichordist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Music had strong harmonies, elaborate instrumentation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Considered ornate and elaborate like the Age of Absolute Monarchs living lavish lifestyles!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685800"/>
            <a:ext cx="3053868" cy="1253808"/>
          </a:xfrm>
        </p:spPr>
        <p:txBody>
          <a:bodyPr/>
          <a:lstStyle/>
          <a:p>
            <a:r>
              <a:rPr lang="en-US" dirty="0"/>
              <a:t>Miguel de Cervantes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" b="325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0" y="2209800"/>
            <a:ext cx="3276600" cy="2792435"/>
          </a:xfrm>
        </p:spPr>
        <p:txBody>
          <a:bodyPr>
            <a:normAutofit fontScale="92500" lnSpcReduction="20000"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Spanish author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Wrote Europe’s first novel (a new form of literature),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i="1" dirty="0" smtClean="0">
                <a:solidFill>
                  <a:schemeClr val="bg1"/>
                </a:solidFill>
              </a:rPr>
              <a:t>Don Quixote</a:t>
            </a:r>
            <a:r>
              <a:rPr lang="en-US" sz="1800" dirty="0" smtClean="0">
                <a:solidFill>
                  <a:schemeClr val="bg1"/>
                </a:solidFill>
              </a:rPr>
              <a:t> – a fictional tale of a man who believes he is a knight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Considered the first classical model of romance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“I know who I am and who I may be, if I choose!” from </a:t>
            </a:r>
            <a:r>
              <a:rPr lang="en-US" sz="16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Don Quixote</a:t>
            </a: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(sound familiar…think of a Renaissance belief!)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457200"/>
            <a:ext cx="3053868" cy="1253808"/>
          </a:xfrm>
        </p:spPr>
        <p:txBody>
          <a:bodyPr/>
          <a:lstStyle/>
          <a:p>
            <a:r>
              <a:rPr lang="en-US" dirty="0" err="1"/>
              <a:t>Eugène</a:t>
            </a:r>
            <a:r>
              <a:rPr lang="en-US" dirty="0"/>
              <a:t> Delacroix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9" b="11379"/>
          <a:stretch>
            <a:fillRect/>
          </a:stretch>
        </p:blipFill>
        <p:spPr>
          <a:xfrm>
            <a:off x="228600" y="1066800"/>
            <a:ext cx="41148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1981200"/>
            <a:ext cx="4114800" cy="3352800"/>
          </a:xfrm>
        </p:spPr>
        <p:txBody>
          <a:bodyPr>
            <a:normAutofit fontScale="85000" lnSpcReduction="10000"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French Romantic Painter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Began the Romantic School (movement) in Art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Works contained exotic and romantic settings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Characters in his paintings showed a great deal of emotion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Styles covered: </a:t>
            </a:r>
          </a:p>
          <a:p>
            <a:pPr marL="893826" lvl="1" indent="-17145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classical subjects (Greek/Roman), </a:t>
            </a:r>
            <a:endParaRPr lang="en-US" sz="1900" dirty="0">
              <a:solidFill>
                <a:schemeClr val="bg1"/>
              </a:solidFill>
            </a:endParaRPr>
          </a:p>
          <a:p>
            <a:pPr marL="893826" lvl="1" indent="-17145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/>
                </a:solidFill>
              </a:rPr>
              <a:t>public </a:t>
            </a:r>
            <a:r>
              <a:rPr lang="en-US" sz="1900" dirty="0" smtClean="0">
                <a:solidFill>
                  <a:schemeClr val="bg1"/>
                </a:solidFill>
              </a:rPr>
              <a:t>events (French Revolution), </a:t>
            </a:r>
          </a:p>
          <a:p>
            <a:pPr marL="893826" lvl="1" indent="-17145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natural </a:t>
            </a:r>
            <a:r>
              <a:rPr lang="en-US" sz="1900" dirty="0">
                <a:solidFill>
                  <a:schemeClr val="bg1"/>
                </a:solidFill>
              </a:rPr>
              <a:t>scenes, and 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893826" lvl="1" indent="-17145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living </a:t>
            </a:r>
            <a:r>
              <a:rPr lang="en-US" sz="1900" dirty="0">
                <a:solidFill>
                  <a:schemeClr val="bg1"/>
                </a:solidFill>
              </a:rPr>
              <a:t>people (portraits).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5257800" cy="533400"/>
          </a:xfrm>
        </p:spPr>
        <p:txBody>
          <a:bodyPr>
            <a:normAutofit fontScale="90000"/>
          </a:bodyPr>
          <a:lstStyle/>
          <a:p>
            <a:r>
              <a:rPr lang="en-US" sz="2700" i="1" dirty="0" smtClean="0">
                <a:solidFill>
                  <a:schemeClr val="bg1"/>
                </a:solidFill>
              </a:rPr>
              <a:t>Arab Horseman Attacked by Lion</a:t>
            </a:r>
            <a:r>
              <a:rPr lang="en-US" i="1" dirty="0">
                <a:solidFill>
                  <a:schemeClr val="bg1"/>
                </a:solidFill>
              </a:rPr>
              <a:t/>
            </a:r>
            <a:br>
              <a:rPr lang="en-US" i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267200" cy="4221163"/>
          </a:xfrm>
        </p:spPr>
        <p:txBody>
          <a:bodyPr/>
          <a:lstStyle/>
          <a:p>
            <a:pPr marL="36576" indent="0"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Liberty Leading the People</a:t>
            </a:r>
          </a:p>
          <a:p>
            <a:endParaRPr lang="en-US" dirty="0"/>
          </a:p>
        </p:txBody>
      </p:sp>
      <p:pic>
        <p:nvPicPr>
          <p:cNvPr id="5" name="Picture 10" descr="http://3.bp.blogspot.com/_H27g8eFkam0/SeUGFScmFHI/AAAAAAAAAH0/r4RsQn_wBB8/S1600-R/Eugene+Delacroix-+Liberty+Leading+the+People+18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438400"/>
            <a:ext cx="4104089" cy="4191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676399"/>
            <a:ext cx="3716020" cy="45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Technology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191000" cy="6096000"/>
          </a:xfrm>
        </p:spPr>
        <p:txBody>
          <a:bodyPr>
            <a:noAutofit/>
          </a:bodyPr>
          <a:lstStyle/>
          <a:p>
            <a:r>
              <a:rPr lang="en-US" sz="2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All-weather roads improved year-round transport &amp; trade</a:t>
            </a:r>
          </a:p>
          <a:p>
            <a:r>
              <a:rPr lang="en-US" sz="29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designs in farm tools increased productivity (agricultural revolution)</a:t>
            </a:r>
          </a:p>
          <a:p>
            <a:r>
              <a:rPr lang="en-US" sz="29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Improvements in ship design lowered the cost of transport</a:t>
            </a:r>
            <a:endParaRPr lang="en-US" sz="29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http://imh.org/wp-content/uploads/2010/06/ridet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949" y="914400"/>
            <a:ext cx="4951051" cy="5943600"/>
          </a:xfrm>
          <a:prstGeom prst="rect">
            <a:avLst/>
          </a:prstGeom>
          <a:noFill/>
        </p:spPr>
      </p:pic>
      <p:pic>
        <p:nvPicPr>
          <p:cNvPr id="29700" name="Picture 4" descr="http://3219a2.medialib.glogster.com/media/59/59e26ff50100d17a083a9bcaf26a93f7047a20d5eebe6803843b21b01a3bc1b3/agriculture-england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14400"/>
            <a:ext cx="5953125" cy="5943600"/>
          </a:xfrm>
          <a:prstGeom prst="rect">
            <a:avLst/>
          </a:prstGeom>
          <a:noFill/>
        </p:spPr>
      </p:pic>
      <p:pic>
        <p:nvPicPr>
          <p:cNvPr id="29702" name="Picture 6" descr="http://www.socialstudiesforkids.com/graphics/colonialamerica_.shipbui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914400"/>
            <a:ext cx="59436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it?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2657" y="1066800"/>
            <a:ext cx="4572000" cy="5715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 reason to the human AND natural world</a:t>
            </a:r>
          </a:p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Stimulated religious tolerance</a:t>
            </a:r>
          </a:p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Fueled democratic revolutions around the world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amyinohio.files.wordpress.com/2011/02/gr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838201"/>
            <a:ext cx="4724400" cy="6019800"/>
          </a:xfrm>
          <a:prstGeom prst="rect">
            <a:avLst/>
          </a:prstGeom>
          <a:noFill/>
        </p:spPr>
      </p:pic>
      <p:pic>
        <p:nvPicPr>
          <p:cNvPr id="13316" name="Picture 4" descr="http://blog.ccbcmd.edu/rpurimetla/files/2012/04/coexist_happy_7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38201"/>
            <a:ext cx="4724400" cy="6019800"/>
          </a:xfrm>
          <a:prstGeom prst="rect">
            <a:avLst/>
          </a:prstGeom>
          <a:noFill/>
        </p:spPr>
      </p:pic>
      <p:pic>
        <p:nvPicPr>
          <p:cNvPr id="13318" name="Picture 6" descr="http://media1.shmoop.com/images/teachers_editions/american_revolu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838200"/>
            <a:ext cx="4724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38600" y="1066800"/>
            <a:ext cx="5105400" cy="5791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philosopher</a:t>
            </a:r>
          </a:p>
          <a:p>
            <a:r>
              <a:rPr lang="en-US" sz="32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Wrote </a:t>
            </a:r>
            <a:r>
              <a:rPr lang="en-US" sz="3200" b="1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Leviathan</a:t>
            </a:r>
          </a:p>
          <a:p>
            <a:r>
              <a:rPr lang="en-US" sz="32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government, humans exist in a primitive “state of nature”</a:t>
            </a:r>
          </a:p>
          <a:p>
            <a:pPr lvl="1"/>
            <a:r>
              <a:rPr lang="en-US" sz="2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is brutal and short!</a:t>
            </a:r>
          </a:p>
          <a:p>
            <a:r>
              <a:rPr lang="en-US" sz="32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Consent to government for self-protection</a:t>
            </a:r>
          </a:p>
        </p:txBody>
      </p:sp>
      <p:pic>
        <p:nvPicPr>
          <p:cNvPr id="6146" name="Picture 2" descr="http://www.nndb.com/people/691/000031598/hob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114800" cy="60198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Hobbes</a:t>
            </a:r>
            <a:endParaRPr lang="en-US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Locke</a:t>
            </a:r>
            <a:endParaRPr lang="en-U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838200"/>
            <a:ext cx="4876800" cy="5791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Philosopher</a:t>
            </a:r>
          </a:p>
          <a:p>
            <a:r>
              <a:rPr lang="en-U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Wrote</a:t>
            </a:r>
            <a:r>
              <a:rPr lang="en-US" sz="2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Two Treatises on Government</a:t>
            </a:r>
          </a:p>
          <a:p>
            <a:r>
              <a:rPr lang="en-U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are sovereign (rule) &amp; CONSENT to government for protection</a:t>
            </a:r>
          </a:p>
          <a:p>
            <a:r>
              <a:rPr lang="en-U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have natural rights of life, liberty, &amp; property</a:t>
            </a:r>
            <a:endParaRPr lang="en-US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Locke is the KEY to </a:t>
            </a:r>
            <a:br>
              <a:rPr lang="en-U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American Revolution!  </a:t>
            </a:r>
            <a:r>
              <a:rPr lang="en-U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28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raymondpronk.files.wordpress.com/2012/01/john-locke-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Montesquieu</a:t>
            </a:r>
            <a:endParaRPr lang="en-US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Montesquieu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1"/>
            <a:ext cx="4419600" cy="6096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990600"/>
            <a:ext cx="4876800" cy="5867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Philosopher</a:t>
            </a:r>
          </a:p>
          <a:p>
            <a:r>
              <a:rPr lang="en-US" sz="3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Wrote </a:t>
            </a:r>
            <a:r>
              <a:rPr lang="en-US" sz="3200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of Laws</a:t>
            </a:r>
          </a:p>
          <a:p>
            <a:r>
              <a:rPr lang="en-US" sz="3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form of gov’t separates the  powers</a:t>
            </a:r>
          </a:p>
          <a:p>
            <a:r>
              <a:rPr lang="en-US" sz="3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“Power must Check Power!” </a:t>
            </a:r>
            <a:endParaRPr lang="en-US" sz="32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Rousseau</a:t>
            </a: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914400"/>
            <a:ext cx="4876800" cy="5943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Philosopher</a:t>
            </a:r>
          </a:p>
          <a:p>
            <a:r>
              <a:rPr 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Wrote</a:t>
            </a:r>
            <a:r>
              <a:rPr lang="en-US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Social Contract</a:t>
            </a:r>
          </a:p>
          <a:p>
            <a:r>
              <a:rPr 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Gov’t is a CONTRACT between rulers &amp; the people</a:t>
            </a:r>
          </a:p>
          <a:p>
            <a:r>
              <a:rPr 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form governments for the welfare of all!</a:t>
            </a:r>
          </a:p>
          <a:p>
            <a:r>
              <a:rPr 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gov’t breaks contract, people can change gov’t!</a:t>
            </a:r>
          </a:p>
        </p:txBody>
      </p:sp>
      <p:pic>
        <p:nvPicPr>
          <p:cNvPr id="9218" name="Picture 2" descr="http://upload.wikimedia.org/wikipedia/commons/b/b7/Jean-Jacques_Rousseau_(painted_portrai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0835"/>
            <a:ext cx="4343400" cy="6047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Voltaire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Voltai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1"/>
            <a:ext cx="4267200" cy="6096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066800"/>
            <a:ext cx="4876800" cy="5791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Philosopher</a:t>
            </a:r>
          </a:p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Religious toleration should triumph over religious fanaticism (extremism)</a:t>
            </a:r>
          </a:p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 of church and state is best!</a:t>
            </a:r>
          </a:p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“Victorious religious toleration”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of the Enlightenment</a:t>
            </a:r>
            <a:endParaRPr lang="en-US" sz="4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762000"/>
            <a:ext cx="4191000" cy="6096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 fueled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revolutions 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America and France!</a:t>
            </a:r>
          </a:p>
          <a:p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Jefferson’s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Declaration of Independence 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Enlightenment philosophies</a:t>
            </a:r>
          </a:p>
          <a:p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US &amp; 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 of Rights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contain Enlightenment beliefs too!</a:t>
            </a:r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www.rjgeib.com/thoughts/french/libe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838201"/>
            <a:ext cx="5000625" cy="6019800"/>
          </a:xfrm>
          <a:prstGeom prst="rect">
            <a:avLst/>
          </a:prstGeom>
          <a:noFill/>
        </p:spPr>
      </p:pic>
      <p:pic>
        <p:nvPicPr>
          <p:cNvPr id="7172" name="Picture 4" descr="http://www.history.com/news/wp-content/uploads/2012/07/declaration-facts-w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838200"/>
            <a:ext cx="5029200" cy="6019800"/>
          </a:xfrm>
          <a:prstGeom prst="rect">
            <a:avLst/>
          </a:prstGeom>
          <a:noFill/>
        </p:spPr>
      </p:pic>
      <p:pic>
        <p:nvPicPr>
          <p:cNvPr id="7174" name="Picture 6" descr="http://stgapgov.pbworks.com/f/1253308728/1253308728/ConstitutionDayP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838200"/>
            <a:ext cx="50292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Age of Reason</a:t>
            </a:r>
            <a:br>
              <a:rPr lang="en-US" dirty="0" smtClean="0"/>
            </a:br>
            <a:r>
              <a:rPr lang="en-US" dirty="0" smtClean="0"/>
              <a:t>Famous Folks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338</TotalTime>
  <Words>403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The Enlightenment &amp; Its Advancements</vt:lpstr>
      <vt:lpstr>What was it?</vt:lpstr>
      <vt:lpstr>Thomas Hobbes</vt:lpstr>
      <vt:lpstr>John Locke</vt:lpstr>
      <vt:lpstr>Montesquieu</vt:lpstr>
      <vt:lpstr>Jean-Jacques Rousseau</vt:lpstr>
      <vt:lpstr>Voltaire</vt:lpstr>
      <vt:lpstr>Influence of the Enlightenment</vt:lpstr>
      <vt:lpstr>The Age of Reason Famous Folks</vt:lpstr>
      <vt:lpstr>Wolfgang Amadeus Mozart</vt:lpstr>
      <vt:lpstr>Johann Sebastian Bach</vt:lpstr>
      <vt:lpstr>Miguel de Cervantes</vt:lpstr>
      <vt:lpstr>Eugène Delacroix</vt:lpstr>
      <vt:lpstr>Arab Horseman Attacked by Lion </vt:lpstr>
      <vt:lpstr>New Technology</vt:lpstr>
    </vt:vector>
  </TitlesOfParts>
  <Company>PWCS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Enlightenment</dc:title>
  <dc:creator>PWCS</dc:creator>
  <cp:lastModifiedBy>Michael Perry</cp:lastModifiedBy>
  <cp:revision>36</cp:revision>
  <dcterms:created xsi:type="dcterms:W3CDTF">2011-11-15T23:40:13Z</dcterms:created>
  <dcterms:modified xsi:type="dcterms:W3CDTF">2015-10-15T16:11:04Z</dcterms:modified>
</cp:coreProperties>
</file>