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2265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00050" y="4455621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7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8"/>
            <a:ext cx="5759897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1100050" y="4455621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13" name="Shape 11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lnSpc>
                <a:spcPct val="85000"/>
              </a:lnSpc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28" name="Shape 128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097278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4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7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8"/>
            <a:ext cx="5759897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lnSpc>
                <a:spcPct val="85000"/>
              </a:lnSpc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36" name="Shape 3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097278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4" cy="4915076"/>
          </a:xfrm>
          <a:prstGeom prst="rect">
            <a:avLst/>
          </a:prstGeom>
          <a:solidFill>
            <a:srgbClr val="D2CAB5"/>
          </a:solidFill>
          <a:ln>
            <a:noFill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0170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15" y="6334316"/>
            <a:ext cx="12191984" cy="664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marR="0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marR="0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marR="0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marR="0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marR="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marR="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marR="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marR="0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15" y="6334316"/>
            <a:ext cx="12191984" cy="664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marR="0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marR="0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marR="0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marR="0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marR="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marR="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marR="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marR="0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04" name="Shape 104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80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subTitle" idx="1"/>
          </p:nvPr>
        </p:nvSpPr>
        <p:spPr>
          <a:xfrm>
            <a:off x="1100050" y="4455621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What’s the difference?</a:t>
            </a:r>
          </a:p>
        </p:txBody>
      </p:sp>
      <p:pic>
        <p:nvPicPr>
          <p:cNvPr id="258" name="Shape 25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828800"/>
            <a:ext cx="4938712" cy="4056845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Shape 259"/>
          <p:cNvSpPr txBox="1">
            <a:spLocks noGrp="1"/>
          </p:cNvSpPr>
          <p:nvPr>
            <p:ph type="body" idx="2"/>
          </p:nvPr>
        </p:nvSpPr>
        <p:spPr>
          <a:xfrm>
            <a:off x="6194737" y="1828800"/>
            <a:ext cx="4960941" cy="434018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While donations directly to a candidate are limited, there are ways around it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Soft</a:t>
            </a:r>
            <a:r>
              <a:rPr lang="en-US" sz="2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r>
              <a:rPr lang="en-US" sz="2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money </a:t>
            </a:r>
            <a:r>
              <a:rPr lang="en-US" sz="220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that is given to the political party for “party building”</a:t>
            </a:r>
            <a:endParaRPr lang="en-US" sz="2200" b="0" i="0" u="none" strike="noStrike" cap="none" baseline="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Political Action Committees </a:t>
            </a:r>
            <a:r>
              <a:rPr lang="en-US" sz="2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 raise unlimited amounts of money and advertise on a candidate’s behalf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527 groups, or issue advocacy groups known as </a:t>
            </a:r>
            <a:r>
              <a:rPr lang="en-US" sz="2200" b="0" i="0" u="none" strike="noStrike" cap="none" baseline="0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superPACs</a:t>
            </a:r>
            <a:r>
              <a:rPr lang="en-US" sz="2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with no connection to the candidate can do the same, and do not have to file taxes nor reveal their donors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Advertising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57" cy="4323246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 advertisements have to identify who paid for the ad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Those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directly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from the campaign have to be accompanied by an appearance and message of approval by the candidate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Most negative ads come from 527 groups- they usually go in on the opposing candidate pretty strong</a:t>
            </a:r>
          </a:p>
          <a:p>
            <a:pPr marL="91440" marR="0" lvl="0" indent="355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endParaRPr sz="20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3556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endParaRPr sz="20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6" name="Shape 266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553200" y="2133600"/>
            <a:ext cx="4419599" cy="2801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Participation</a:t>
            </a:r>
          </a:p>
        </p:txBody>
      </p:sp>
      <p:pic>
        <p:nvPicPr>
          <p:cNvPr id="272" name="Shape 27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70819" y="2428875"/>
            <a:ext cx="4190999" cy="2857499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 txBox="1">
            <a:spLocks noGrp="1"/>
          </p:cNvSpPr>
          <p:nvPr>
            <p:ph type="body" idx="2"/>
          </p:nvPr>
        </p:nvSpPr>
        <p:spPr>
          <a:xfrm>
            <a:off x="6722771" y="1845734"/>
            <a:ext cx="4432907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There are three methods of civic participation in elections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Voting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Volunteering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(working the polls, issue or candidate advocacy, helping others vote)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Running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for office</a:t>
            </a:r>
          </a:p>
          <a:p>
            <a:pPr marL="384048" marR="0" lvl="1" indent="-7924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Voter Turnout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1223492" y="1828800"/>
            <a:ext cx="4872506" cy="4327301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Voter turnout is the highest during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presidential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elections (2/3’s of registered voters participate)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1/2 of registered voters participate in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mid-term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elections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About 1/3 of registered voters participate in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state/local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elections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We lag behind other democratic countries in terms of voter turn-out- Why?</a:t>
            </a:r>
          </a:p>
        </p:txBody>
      </p:sp>
      <p:pic>
        <p:nvPicPr>
          <p:cNvPr id="280" name="Shape 28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700838" y="1958181"/>
            <a:ext cx="2981325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Voting Trends</a:t>
            </a:r>
          </a:p>
        </p:txBody>
      </p:sp>
      <p:pic>
        <p:nvPicPr>
          <p:cNvPr id="286" name="Shape 28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97279" y="2051649"/>
            <a:ext cx="4938712" cy="309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>
            <a:spLocks noGrp="1"/>
          </p:cNvSpPr>
          <p:nvPr>
            <p:ph type="body" idx="2"/>
          </p:nvPr>
        </p:nvSpPr>
        <p:spPr>
          <a:xfrm>
            <a:off x="6310648" y="1737359"/>
            <a:ext cx="4845031" cy="452177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people tend to vote more than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younger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people (why?)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White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people tend to vote more than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minorities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(why?)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Women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tend to vote more than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men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(why?)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People died for the right to vote, so why don’t we take it more seriously?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 vote counts- ex. George W. Bush won Florida in 2000 by 537 votes, and over 2 million registered voters didn’t vote</a:t>
            </a:r>
          </a:p>
          <a:p>
            <a:pPr marL="91440" marR="0" lvl="0" indent="35560" algn="l" rtl="0">
              <a:lnSpc>
                <a:spcPct val="8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endParaRPr sz="20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Being A Good Voter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There are three steps to being a good voter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Be </a:t>
            </a:r>
            <a:r>
              <a:rPr lang="en-US" sz="3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informed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know the who &amp; what you are voting for, and why you’re voting the way you are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Make sure you are </a:t>
            </a:r>
            <a:r>
              <a:rPr lang="en-US" sz="3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registered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know </a:t>
            </a:r>
            <a:r>
              <a:rPr lang="en-US" sz="3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where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to vote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Go </a:t>
            </a:r>
            <a:r>
              <a:rPr lang="en-US" sz="3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General elections occur on the </a:t>
            </a:r>
            <a:r>
              <a:rPr lang="en-US" sz="3200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first Tuesday</a:t>
            </a:r>
            <a:r>
              <a:rPr lang="en-US" sz="3200" b="0" i="0" u="none" strike="noStrike" cap="none" baseline="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after the 1</a:t>
            </a:r>
            <a:r>
              <a:rPr lang="en-US" sz="3200" b="0" i="0" u="none" strike="noStrike" cap="none" baseline="300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Monday in November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Many states have declared election day a civic </a:t>
            </a:r>
            <a:r>
              <a:rPr lang="en-US" sz="32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holiday</a:t>
            </a:r>
            <a:r>
              <a:rPr lang="en-US" sz="3200" b="0" i="0" u="none" strike="noStrike" cap="none" baseline="0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2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Virginia </a:t>
            </a: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has not-</a:t>
            </a:r>
            <a:r>
              <a:rPr lang="en-US" sz="3200" b="0" i="0" u="none" strike="noStrike" cap="none" baseline="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booooooo</a:t>
            </a: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!!!)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Ways to vote in Virginia: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8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At your local </a:t>
            </a:r>
            <a:r>
              <a:rPr lang="en-US" sz="28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precinct</a:t>
            </a:r>
            <a:r>
              <a:rPr lang="en-US" sz="28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on election day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80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Absentee</a:t>
            </a:r>
            <a:r>
              <a:rPr lang="en-US" sz="2800" b="0" i="0" u="none" strike="noStrike" cap="none" baseline="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voting by mail or in person prior to election day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Federal Elections</a:t>
            </a:r>
          </a:p>
        </p:txBody>
      </p:sp>
      <p:pic>
        <p:nvPicPr>
          <p:cNvPr id="202" name="Shape 202"/>
          <p:cNvPicPr preferRelativeResize="0">
            <a:picLocks noGrp="1"/>
          </p:cNvPicPr>
          <p:nvPr>
            <p:ph type="body" idx="1"/>
          </p:nvPr>
        </p:nvPicPr>
        <p:blipFill/>
        <p:spPr>
          <a:xfrm>
            <a:off x="1223492" y="2189408"/>
            <a:ext cx="4057326" cy="29540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03" name="Shape 203"/>
          <p:cNvSpPr txBox="1">
            <a:spLocks noGrp="1"/>
          </p:cNvSpPr>
          <p:nvPr>
            <p:ph type="body" idx="2"/>
          </p:nvPr>
        </p:nvSpPr>
        <p:spPr>
          <a:xfrm>
            <a:off x="6172200" y="1828800"/>
            <a:ext cx="4983479" cy="428866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Occur in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even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numbered years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presidency is up for reelection every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years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Our representative for the House is up for reelection every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years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Our two senator’s seats are up for reelection every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years- one of which during the presidential election, and one during the in the mid-way point of the President’s term, or the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mid-term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State Elections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1097279" y="1828800"/>
            <a:ext cx="5277761" cy="427578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Occur in </a:t>
            </a:r>
            <a:r>
              <a:rPr lang="en-US" sz="23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odd</a:t>
            </a: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numbered years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Our delegate’s seat is up for reelection every two years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3 state offices (governor, lieutenant governor, attorney general) are up for reelection every </a:t>
            </a:r>
            <a:r>
              <a:rPr lang="en-US" sz="23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years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Our state senator’s seat is up for reelection every </a:t>
            </a:r>
            <a:r>
              <a:rPr lang="en-US" sz="23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years during the mid-term of the 3 elected state officials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Virginia may also have </a:t>
            </a:r>
            <a:r>
              <a:rPr lang="en-US" sz="23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ballot initiatives</a:t>
            </a:r>
            <a:r>
              <a:rPr lang="en-US" sz="23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which allows the people to pass legislation</a:t>
            </a:r>
          </a:p>
        </p:txBody>
      </p:sp>
      <p:pic>
        <p:nvPicPr>
          <p:cNvPr id="210" name="Shape 210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520358" y="2363273"/>
            <a:ext cx="4635321" cy="3206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Campaigns Work</a:t>
            </a:r>
          </a:p>
        </p:txBody>
      </p:sp>
      <p:pic>
        <p:nvPicPr>
          <p:cNvPr id="223" name="Shape 2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97734" y="2305317"/>
            <a:ext cx="4533364" cy="3271233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body" idx="2"/>
          </p:nvPr>
        </p:nvSpPr>
        <p:spPr>
          <a:xfrm>
            <a:off x="6324600" y="1737359"/>
            <a:ext cx="4831080" cy="454753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Anybody who is eligible can run for an office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Most candidates are affiliated with one of the two major political parties, the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Republicans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or the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Democrats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who nominate them to run via a state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convention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 an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primary (anybody can vote) or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closed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primary (only party members can vote)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candidate runs a campaign to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win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to raise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and to introduce the public to their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platform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or their philosophy and where they stand on key issues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More on Campaigning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1236371" y="1845733"/>
            <a:ext cx="4211391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candidate’s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staff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works on all aspects of a campaign- fundraising, polling, speeches, media relations, issue advocacy, volunteers, image, etc.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Candidates often spend the most time giving speeches and advertising in areas where they are polling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strong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areas where they are running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equal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with their opponent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Why?</a:t>
            </a:r>
          </a:p>
          <a:p>
            <a:pPr marL="91440" marR="0" lvl="0" indent="35560" algn="l" rtl="0">
              <a:lnSpc>
                <a:spcPct val="8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endParaRPr sz="20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Shape 231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1957589"/>
            <a:ext cx="4983479" cy="3420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Message</a:t>
            </a:r>
          </a:p>
        </p:txBody>
      </p:sp>
      <p:pic>
        <p:nvPicPr>
          <p:cNvPr id="237" name="Shape 23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97734" y="2338388"/>
            <a:ext cx="4273584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5867398" y="1737359"/>
            <a:ext cx="5288280" cy="4483136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candidate’s campaign uses every avenue to get their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message</a:t>
            </a:r>
            <a:r>
              <a:rPr lang="en-US" sz="2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out- TV, newspapers, internet, social media, photo ops, interviews, etc.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Candidates’ give </a:t>
            </a:r>
            <a:r>
              <a:rPr lang="en-US" sz="2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speeches</a:t>
            </a:r>
            <a:r>
              <a:rPr lang="en-US" sz="2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that typically cover issues important to the targeted population or what they will do if elected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Campaigns constantly poll the population to see if their message is working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2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Sound bites </a:t>
            </a:r>
            <a:r>
              <a:rPr lang="en-US" sz="22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from their speeches or and statements get the most airplay from the media, so candidates craft their talking points carefully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Negative Campaigning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1197734" y="1737359"/>
            <a:ext cx="4945488" cy="4405863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Most candidates today negatively campaign against their opponent by: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Attacking their opponent’s stance on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key issues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Attacking their opponent’s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record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Associating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their opponent with other unpopular or controversial politicians</a:t>
            </a:r>
          </a:p>
          <a:p>
            <a:pPr marL="384048" marR="0" lvl="1" indent="-19354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Predicting </a:t>
            </a:r>
            <a:r>
              <a:rPr lang="en-US" sz="20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doomsday</a:t>
            </a:r>
            <a:r>
              <a:rPr lang="en-US" sz="20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if their opponent were to win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brings attention to the race and forces the opponent to respond defend themselves</a:t>
            </a:r>
          </a:p>
          <a:p>
            <a:pPr marL="384048" marR="0" lvl="1" indent="-7924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marR="0" lvl="1" indent="-7924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Shape 24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96748" y="2163650"/>
            <a:ext cx="4658931" cy="3264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Finances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197734" y="1737359"/>
            <a:ext cx="5589431" cy="428995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Money has always played a huge role in campaigning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Federal Elections Commission (FEC) </a:t>
            </a: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forces campaigns to report the acquisition and use of its funds and limits the amount they can receive from individuals or their political party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Candidates can spend as much as they want on their own campaign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money is used to pay for the needs of the campaign staff</a:t>
            </a:r>
          </a:p>
        </p:txBody>
      </p:sp>
      <p:pic>
        <p:nvPicPr>
          <p:cNvPr id="252" name="Shape 25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142479" y="1945585"/>
            <a:ext cx="4013200" cy="387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Gree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872</Words>
  <Application>Microsoft Office PowerPoint</Application>
  <PresentationFormat>Custom</PresentationFormat>
  <Paragraphs>73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Retrospect</vt:lpstr>
      <vt:lpstr>Retrospect</vt:lpstr>
      <vt:lpstr>Elections</vt:lpstr>
      <vt:lpstr>Elections</vt:lpstr>
      <vt:lpstr>Federal Elections</vt:lpstr>
      <vt:lpstr>State Elections</vt:lpstr>
      <vt:lpstr>How Campaigns Work</vt:lpstr>
      <vt:lpstr>More on Campaigning</vt:lpstr>
      <vt:lpstr>The Message</vt:lpstr>
      <vt:lpstr>Negative Campaigning</vt:lpstr>
      <vt:lpstr>Finances</vt:lpstr>
      <vt:lpstr>What’s the difference?</vt:lpstr>
      <vt:lpstr>Advertising</vt:lpstr>
      <vt:lpstr>Participation</vt:lpstr>
      <vt:lpstr>Voter Turnout</vt:lpstr>
      <vt:lpstr>Voting Trends</vt:lpstr>
      <vt:lpstr>Being A Good Voter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</dc:title>
  <cp:lastModifiedBy>Michael Perry</cp:lastModifiedBy>
  <cp:revision>1</cp:revision>
  <dcterms:modified xsi:type="dcterms:W3CDTF">2015-10-23T18:37:53Z</dcterms:modified>
</cp:coreProperties>
</file>