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85" r:id="rId5"/>
    <p:sldId id="259" r:id="rId6"/>
    <p:sldId id="260" r:id="rId7"/>
    <p:sldId id="262" r:id="rId8"/>
    <p:sldId id="282" r:id="rId9"/>
    <p:sldId id="283" r:id="rId10"/>
    <p:sldId id="263" r:id="rId11"/>
    <p:sldId id="284" r:id="rId12"/>
    <p:sldId id="264" r:id="rId13"/>
    <p:sldId id="286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C8CA-468E-4ABE-9B6C-671513D8A023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5FE7-16C9-467B-9381-3DCD9A393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The Renaissance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were the artistic, literary, and intellectual ideas of the Renaissance?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Last Supper - Leonardo </a:t>
            </a:r>
            <a:r>
              <a:rPr lang="en-US" sz="3600" dirty="0" err="1" smtClean="0"/>
              <a:t>da</a:t>
            </a:r>
            <a:r>
              <a:rPr lang="en-US" sz="3600" dirty="0" smtClean="0"/>
              <a:t> Vinci</a:t>
            </a:r>
            <a:endParaRPr lang="en-US" sz="3600" dirty="0"/>
          </a:p>
        </p:txBody>
      </p:sp>
      <p:pic>
        <p:nvPicPr>
          <p:cNvPr id="34821" name="Picture 5" descr="leonardo-supper-n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Last Supper???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15356"/>
            <a:ext cx="7620000" cy="3295650"/>
          </a:xfrm>
        </p:spPr>
      </p:pic>
    </p:spTree>
    <p:extLst>
      <p:ext uri="{BB962C8B-B14F-4D97-AF65-F5344CB8AC3E}">
        <p14:creationId xmlns:p14="http://schemas.microsoft.com/office/powerpoint/2010/main" val="332189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Calligraphy" panose="03010101010101010101" pitchFamily="66" charset="0"/>
              </a:rPr>
              <a:t>Contributions of the Renaissance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Lucida Calligraphy" panose="03010101010101010101" pitchFamily="66" charset="0"/>
              </a:rPr>
              <a:t>Accomplishments in literature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Wrote in the </a:t>
            </a:r>
            <a:r>
              <a:rPr lang="en-US" sz="3200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vernacular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Comic Sans MS" panose="030F0702030302020204" pitchFamily="66" charset="0"/>
              </a:rPr>
              <a:t>their native languages – French, German, English…instead of Latin, the language of the Catholic Church)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Began an intellectual movement that focused on the worth and potential of human beings</a:t>
            </a:r>
            <a:r>
              <a:rPr lang="en-US" dirty="0" smtClean="0"/>
              <a:t>…</a:t>
            </a:r>
            <a:r>
              <a:rPr lang="en-US" sz="3000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humanism</a:t>
            </a:r>
            <a:r>
              <a:rPr lang="en-US" dirty="0" smtClean="0"/>
              <a:t>, </a:t>
            </a:r>
            <a:r>
              <a:rPr lang="en-US" dirty="0" smtClean="0">
                <a:latin typeface="Comic Sans MS" panose="030F0702030302020204" pitchFamily="66" charset="0"/>
              </a:rPr>
              <a:t>and emphasized the study of history, literature, and philosophy</a:t>
            </a:r>
          </a:p>
          <a:p>
            <a:pPr lvl="2"/>
            <a:r>
              <a:rPr lang="en-US" sz="2400" dirty="0" smtClean="0"/>
              <a:t>In college, you may see classes referred to as the </a:t>
            </a:r>
            <a:r>
              <a:rPr lang="en-US" sz="2400" dirty="0" smtClean="0">
                <a:solidFill>
                  <a:srgbClr val="FF0000"/>
                </a:solidFill>
              </a:rPr>
              <a:t>Humanities</a:t>
            </a:r>
            <a:r>
              <a:rPr lang="en-US" sz="2400" dirty="0" smtClean="0"/>
              <a:t> (history, literature, </a:t>
            </a:r>
            <a:r>
              <a:rPr lang="en-US" sz="2400" dirty="0" err="1" smtClean="0"/>
              <a:t>etc</a:t>
            </a:r>
            <a:r>
              <a:rPr lang="en-US" sz="2400" dirty="0" smtClean="0"/>
              <a:t>)…that’s where the word came from…the Renaissance!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Calligraphy" panose="03010101010101010101" pitchFamily="66" charset="0"/>
              </a:rPr>
              <a:t>Writing for Worldly Pleasure!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562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Renaissance authors believed in enjoying life now – good music, clothing, food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emphasized the </a:t>
            </a:r>
            <a:r>
              <a:rPr lang="en-US" sz="3200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secular</a:t>
            </a:r>
            <a:r>
              <a:rPr lang="en-US" dirty="0" smtClean="0">
                <a:latin typeface="Comic Sans MS" panose="030F0702030302020204" pitchFamily="66" charset="0"/>
              </a:rPr>
              <a:t> life (worldly) and not the spiritual one that the Church reinforced during the Middle Ages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They believed that you could live an enjoyable life, </a:t>
            </a:r>
            <a:r>
              <a:rPr lang="en-US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without offending God</a:t>
            </a:r>
            <a:r>
              <a:rPr lang="en-US" dirty="0" smtClean="0">
                <a:latin typeface="Comic Sans MS" panose="030F0702030302020204" pitchFamily="66" charset="0"/>
              </a:rPr>
              <a:t>.  They were devout to their religion while also enjoying art, music, and poetry!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1371600"/>
            <a:ext cx="3200400" cy="4754563"/>
          </a:xfrm>
          <a:ln cmpd="dbl">
            <a:solidFill>
              <a:schemeClr val="accent1"/>
            </a:solidFill>
          </a:ln>
          <a:effectLst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Lucida Calligraphy" panose="03010101010101010101" pitchFamily="66" charset="0"/>
              </a:rPr>
              <a:t/>
            </a:r>
            <a:br>
              <a:rPr lang="en-US" sz="2600" dirty="0" smtClean="0">
                <a:latin typeface="Lucida Calligraphy" panose="03010101010101010101" pitchFamily="66" charset="0"/>
              </a:rPr>
            </a:br>
            <a:r>
              <a:rPr lang="en-US" sz="2600" dirty="0" smtClean="0">
                <a:latin typeface="Lucida Calligraphy" panose="03010101010101010101" pitchFamily="66" charset="0"/>
              </a:rPr>
              <a:t>“What a piece of work is a man, how noble in reason, how infinite in faculties…”</a:t>
            </a:r>
            <a:br>
              <a:rPr lang="en-US" sz="2600" dirty="0" smtClean="0">
                <a:latin typeface="Lucida Calligraphy" panose="03010101010101010101" pitchFamily="66" charset="0"/>
              </a:rPr>
            </a:br>
            <a:endParaRPr lang="en-US" sz="26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en-US" dirty="0" smtClean="0"/>
              <a:t>-William Shakespeare expresses a very Humanist belief in his play, </a:t>
            </a:r>
            <a:r>
              <a:rPr lang="en-US" i="1" dirty="0" smtClean="0"/>
              <a:t>Hamlet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678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rington" panose="04040505050A02020702" pitchFamily="82" charset="0"/>
              </a:rPr>
              <a:t>Medieval</a:t>
            </a:r>
            <a:r>
              <a:rPr lang="en-US" dirty="0"/>
              <a:t> vs. </a:t>
            </a:r>
            <a:r>
              <a:rPr lang="en-US" dirty="0">
                <a:latin typeface="Lucida Calligraphy" panose="03010101010101010101" pitchFamily="66" charset="0"/>
              </a:rPr>
              <a:t>Renaissance Art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u="sng" dirty="0">
                <a:latin typeface="Harrington" panose="04040505050A02020702" pitchFamily="82" charset="0"/>
              </a:rPr>
              <a:t>Medieval</a:t>
            </a:r>
            <a:r>
              <a:rPr lang="en-US" sz="2800" dirty="0"/>
              <a:t>				</a:t>
            </a:r>
            <a:r>
              <a:rPr lang="en-US" sz="2800" u="sng" dirty="0">
                <a:latin typeface="Lucida Calligraphy" panose="03010101010101010101" pitchFamily="66" charset="0"/>
              </a:rPr>
              <a:t>Renaissance</a:t>
            </a:r>
            <a:endParaRPr lang="en-US" sz="2800" dirty="0">
              <a:latin typeface="Lucida Calligraphy" panose="03010101010101010101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~ </a:t>
            </a:r>
            <a:r>
              <a:rPr lang="en-US" sz="2400" dirty="0" smtClean="0">
                <a:latin typeface="Comic Sans MS" panose="030F0702030302020204" pitchFamily="66" charset="0"/>
              </a:rPr>
              <a:t>Appears </a:t>
            </a:r>
            <a:r>
              <a:rPr lang="en-US" sz="2400" dirty="0">
                <a:latin typeface="Comic Sans MS" panose="030F0702030302020204" pitchFamily="66" charset="0"/>
              </a:rPr>
              <a:t>flat			~ 3 dimensional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~ Emotionless</a:t>
            </a:r>
            <a:r>
              <a:rPr lang="en-US" sz="2400" dirty="0">
                <a:latin typeface="Comic Sans MS" panose="030F0702030302020204" pitchFamily="66" charset="0"/>
              </a:rPr>
              <a:t>			</a:t>
            </a:r>
            <a:r>
              <a:rPr lang="en-US" sz="2400" dirty="0" smtClean="0">
                <a:latin typeface="Comic Sans MS" panose="030F0702030302020204" pitchFamily="66" charset="0"/>
              </a:rPr>
              <a:t>~ Life-like/detailed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~ Cartoon-like</a:t>
            </a:r>
            <a:r>
              <a:rPr lang="en-US" sz="2400" dirty="0">
                <a:latin typeface="Comic Sans MS" panose="030F0702030302020204" pitchFamily="66" charset="0"/>
              </a:rPr>
              <a:t>			</a:t>
            </a:r>
            <a:r>
              <a:rPr lang="en-US" sz="2400" dirty="0" smtClean="0">
                <a:latin typeface="Comic Sans MS" panose="030F0702030302020204" pitchFamily="66" charset="0"/>
              </a:rPr>
              <a:t>~ Emotional 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~ Focus </a:t>
            </a:r>
            <a:r>
              <a:rPr lang="en-US" sz="2400" dirty="0">
                <a:latin typeface="Comic Sans MS" panose="030F0702030302020204" pitchFamily="66" charset="0"/>
              </a:rPr>
              <a:t>on religious		 </a:t>
            </a:r>
            <a:r>
              <a:rPr lang="en-US" sz="2400" dirty="0" smtClean="0">
                <a:latin typeface="Comic Sans MS" panose="030F0702030302020204" pitchFamily="66" charset="0"/>
              </a:rPr>
              <a:t>~ Use of </a:t>
            </a:r>
            <a:r>
              <a:rPr lang="en-US" sz="2400" dirty="0">
                <a:latin typeface="Comic Sans MS" panose="030F0702030302020204" pitchFamily="66" charset="0"/>
              </a:rPr>
              <a:t>perspective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	themes (saints, etc.) 		 </a:t>
            </a:r>
            <a:r>
              <a:rPr lang="en-US" sz="2400" dirty="0" smtClean="0">
                <a:latin typeface="Comic Sans MS" panose="030F0702030302020204" pitchFamily="66" charset="0"/>
              </a:rPr>
              <a:t>     both </a:t>
            </a:r>
            <a:r>
              <a:rPr lang="en-US" sz="2400" dirty="0">
                <a:latin typeface="Comic Sans MS" panose="030F0702030302020204" pitchFamily="66" charset="0"/>
              </a:rPr>
              <a:t>religious &amp; 					</a:t>
            </a:r>
            <a:r>
              <a:rPr lang="en-US" sz="2400" dirty="0" smtClean="0">
                <a:latin typeface="Comic Sans MS" panose="030F0702030302020204" pitchFamily="66" charset="0"/>
              </a:rPr>
              <a:t>      secular </a:t>
            </a:r>
            <a:r>
              <a:rPr lang="en-US" sz="2400" dirty="0">
                <a:latin typeface="Comic Sans MS" panose="030F0702030302020204" pitchFamily="66" charset="0"/>
              </a:rPr>
              <a:t>subjects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 						</a:t>
            </a:r>
            <a:r>
              <a:rPr lang="en-US" sz="2400" dirty="0" smtClean="0">
                <a:latin typeface="Comic Sans MS" panose="030F0702030302020204" pitchFamily="66" charset="0"/>
              </a:rPr>
              <a:t>      (</a:t>
            </a:r>
            <a:r>
              <a:rPr lang="en-US" sz="2400" dirty="0">
                <a:latin typeface="Comic Sans MS" panose="030F0702030302020204" pitchFamily="66" charset="0"/>
              </a:rPr>
              <a:t>non-religious)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  					</a:t>
            </a:r>
            <a:r>
              <a:rPr lang="en-US" sz="2800" dirty="0"/>
              <a:t>  				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7" y="1524000"/>
            <a:ext cx="6322733" cy="4855342"/>
          </a:xfrm>
        </p:spPr>
      </p:pic>
    </p:spTree>
    <p:extLst>
      <p:ext uri="{BB962C8B-B14F-4D97-AF65-F5344CB8AC3E}">
        <p14:creationId xmlns:p14="http://schemas.microsoft.com/office/powerpoint/2010/main" val="123413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4" y="1600200"/>
            <a:ext cx="3115371" cy="452596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6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4554"/>
            <a:ext cx="6477000" cy="45564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79007"/>
            <a:ext cx="3962400" cy="516834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5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42" y="1488690"/>
            <a:ext cx="5121258" cy="483590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2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622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WHAT?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>
                <a:latin typeface="Lucida Calligraphy" panose="03010101010101010101" pitchFamily="66" charset="0"/>
              </a:rPr>
              <a:t>Renaissance</a:t>
            </a:r>
            <a:r>
              <a:rPr lang="en-US" sz="4000" dirty="0"/>
              <a:t>  = </a:t>
            </a:r>
            <a:r>
              <a:rPr lang="en-US" sz="3100" dirty="0">
                <a:latin typeface="Lucida Calligraphy" panose="03010101010101010101" pitchFamily="66" charset="0"/>
              </a:rPr>
              <a:t>“Rebirth” of </a:t>
            </a:r>
            <a:r>
              <a:rPr lang="en-US" sz="3100" dirty="0" smtClean="0">
                <a:latin typeface="Lucida Calligraphy" panose="03010101010101010101" pitchFamily="66" charset="0"/>
              </a:rPr>
              <a:t>learning! </a:t>
            </a:r>
            <a:r>
              <a:rPr lang="en-US" sz="2700" dirty="0" smtClean="0">
                <a:latin typeface="Lucida Calligraphy" panose="03010101010101010101" pitchFamily="66" charset="0"/>
              </a:rPr>
              <a:t>“</a:t>
            </a:r>
            <a:r>
              <a:rPr lang="en-US" sz="3100" dirty="0" smtClean="0">
                <a:latin typeface="Lucida Calligraphy" panose="03010101010101010101" pitchFamily="66" charset="0"/>
              </a:rPr>
              <a:t>Rebirth” of </a:t>
            </a:r>
            <a:r>
              <a:rPr lang="en-US" sz="3100" dirty="0">
                <a:latin typeface="Lucida Calligraphy" panose="03010101010101010101" pitchFamily="66" charset="0"/>
              </a:rPr>
              <a:t>ideas from ancient </a:t>
            </a:r>
            <a:r>
              <a:rPr lang="en-US" sz="3100" dirty="0" smtClean="0">
                <a:latin typeface="Lucida Calligraphy" panose="03010101010101010101" pitchFamily="66" charset="0"/>
              </a:rPr>
              <a:t/>
            </a:r>
            <a:br>
              <a:rPr lang="en-US" sz="3100" dirty="0" smtClean="0">
                <a:latin typeface="Lucida Calligraphy" panose="03010101010101010101" pitchFamily="66" charset="0"/>
              </a:rPr>
            </a:br>
            <a:r>
              <a:rPr lang="en-US" sz="3100" dirty="0" smtClean="0">
                <a:latin typeface="Lucida Calligraphy" panose="03010101010101010101" pitchFamily="66" charset="0"/>
              </a:rPr>
              <a:t>Greece </a:t>
            </a:r>
            <a:r>
              <a:rPr lang="en-US" sz="3100" dirty="0">
                <a:latin typeface="Lucida Calligraphy" panose="03010101010101010101" pitchFamily="66" charset="0"/>
              </a:rPr>
              <a:t>and Rome </a:t>
            </a:r>
            <a:r>
              <a:rPr lang="en-US" sz="2700" dirty="0">
                <a:latin typeface="Comic Sans MS" panose="030F0702030302020204" pitchFamily="66" charset="0"/>
              </a:rPr>
              <a:t/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>
                <a:latin typeface="Comic Sans MS" panose="030F0702030302020204" pitchFamily="66" charset="0"/>
              </a:rPr>
              <a:t>WHEN?</a:t>
            </a:r>
            <a:r>
              <a:rPr lang="en-US" sz="3600" dirty="0">
                <a:latin typeface="Lucida Calligraphy" panose="03010101010101010101" pitchFamily="66" charset="0"/>
              </a:rPr>
              <a:t/>
            </a:r>
            <a:br>
              <a:rPr lang="en-US" sz="3600" dirty="0">
                <a:latin typeface="Lucida Calligraphy" panose="03010101010101010101" pitchFamily="66" charset="0"/>
              </a:rPr>
            </a:br>
            <a:r>
              <a:rPr lang="en-US" sz="3600" dirty="0">
                <a:latin typeface="Lucida Calligraphy" panose="03010101010101010101" pitchFamily="66" charset="0"/>
              </a:rPr>
              <a:t>1350-1600 A.D.</a:t>
            </a:r>
            <a:br>
              <a:rPr lang="en-US" sz="3600" dirty="0">
                <a:latin typeface="Lucida Calligraphy" panose="03010101010101010101" pitchFamily="66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>
                <a:latin typeface="Comic Sans MS" panose="030F0702030302020204" pitchFamily="66" charset="0"/>
              </a:rPr>
              <a:t>WHERE?</a:t>
            </a:r>
            <a:r>
              <a:rPr lang="en-US" sz="4000" dirty="0"/>
              <a:t>  </a:t>
            </a:r>
            <a:br>
              <a:rPr lang="en-US" sz="4000" dirty="0"/>
            </a:br>
            <a:r>
              <a:rPr lang="en-US" sz="3600" dirty="0">
                <a:latin typeface="Lucida Calligraphy" panose="03010101010101010101" pitchFamily="66" charset="0"/>
              </a:rPr>
              <a:t>Italian city-states of Florence, Venice &amp; Genoa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00200"/>
            <a:ext cx="6070122" cy="478672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986"/>
            <a:ext cx="3886199" cy="533380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or Renaissance?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4236"/>
            <a:ext cx="4114800" cy="516934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5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190999" cy="520282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6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2" y="1676400"/>
            <a:ext cx="5516198" cy="447297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or Renaissance?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6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629400" cy="501922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</a:t>
            </a:r>
            <a:r>
              <a:rPr lang="en-US" dirty="0" smtClean="0"/>
              <a:t> 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0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33735"/>
            <a:ext cx="6019800" cy="492118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 </a:t>
            </a:r>
            <a:r>
              <a:rPr lang="en-US" dirty="0" smtClean="0"/>
              <a:t>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3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92" y="1295400"/>
            <a:ext cx="6852708" cy="513953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 </a:t>
            </a:r>
            <a:r>
              <a:rPr lang="en-US" dirty="0" smtClean="0"/>
              <a:t>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441941" cy="506788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 </a:t>
            </a:r>
            <a:r>
              <a:rPr lang="en-US" dirty="0" smtClean="0"/>
              <a:t>or </a:t>
            </a:r>
            <a:r>
              <a:rPr lang="en-US" dirty="0" smtClean="0">
                <a:latin typeface="Lucida Calligraphy" panose="03010101010101010101" pitchFamily="66" charset="0"/>
              </a:rPr>
              <a:t>Renaissance?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anose="04040505050A02020702" pitchFamily="82" charset="0"/>
              </a:rPr>
              <a:t>Medieval Art</a:t>
            </a:r>
            <a:endParaRPr lang="en-US" dirty="0">
              <a:latin typeface="Harrington" panose="04040505050A02020702" pitchFamily="82" charset="0"/>
            </a:endParaRPr>
          </a:p>
        </p:txBody>
      </p:sp>
      <p:pic>
        <p:nvPicPr>
          <p:cNvPr id="1026" name="Picture 2" descr="http://booksofart.com/wp-content/gallery/medieval-art/medieval-art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986" y="1752600"/>
            <a:ext cx="5111839" cy="483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rington" panose="04040505050A02020702" pitchFamily="82" charset="0"/>
              </a:rPr>
              <a:t>Medieval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92648"/>
            <a:ext cx="3352800" cy="4726237"/>
          </a:xfrm>
        </p:spPr>
      </p:pic>
    </p:spTree>
    <p:extLst>
      <p:ext uri="{BB962C8B-B14F-4D97-AF65-F5344CB8AC3E}">
        <p14:creationId xmlns:p14="http://schemas.microsoft.com/office/powerpoint/2010/main" val="21406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Calligraphy" panose="03010101010101010101" pitchFamily="66" charset="0"/>
              </a:rPr>
              <a:t>Contributions of the Renaissance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Accomplishments of the visual arts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Perspective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Comic Sans MS" panose="030F0702030302020204" pitchFamily="66" charset="0"/>
              </a:rPr>
              <a:t>(3 dimensions on a flat surface)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Realistic</a:t>
            </a:r>
            <a:r>
              <a:rPr lang="en-US" dirty="0" smtClean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painting and sculpture (real people, natural poses and expression)</a:t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Lucida Calligraphy" panose="03010101010101010101" pitchFamily="66" charset="0"/>
              </a:rPr>
              <a:t>Michelangelo, Leonardo da Vinci, Raphael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3" descr="The image “http://www.ski.org/CWTyler_lab/CWTyler/Art%20Investigations/PerspectiveHistory/Image4.jpg” cannot be displayed, because it contains error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49673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7411" name="Picture 3" descr="The image “http://www.ski.org/CWTyler_lab/CWTyler/Art%20Investigations/PerspectiveHistory/Image4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1214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8129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The School at </a:t>
            </a:r>
            <a:r>
              <a:rPr lang="en-US" sz="2400" i="1" dirty="0" smtClean="0">
                <a:latin typeface="Times New Roman" pitchFamily="18" charset="0"/>
              </a:rPr>
              <a:t>Athens by Raphael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</a:rPr>
              <a:t>with lines to show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029200"/>
            <a:ext cx="3810000" cy="16002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  <a:latin typeface="Times New Roman" pitchFamily="18" charset="0"/>
              </a:rPr>
              <a:t>David</a:t>
            </a:r>
            <a:br>
              <a:rPr lang="en-US" sz="40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itchFamily="18" charset="0"/>
              </a:rPr>
              <a:t>by Michelangelo</a:t>
            </a:r>
          </a:p>
        </p:txBody>
      </p:sp>
      <p:pic>
        <p:nvPicPr>
          <p:cNvPr id="26631" name="Picture 7" descr="davidh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609600"/>
            <a:ext cx="4100512" cy="5897563"/>
          </a:xfrm>
          <a:noFill/>
          <a:ln/>
        </p:spPr>
      </p:pic>
      <p:pic>
        <p:nvPicPr>
          <p:cNvPr id="26636" name="Picture 12" descr="bio-splash-l-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3919538" cy="490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249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David holds a slingshot over his shoulder – he killed Goliath (a giant) in the Old Testament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3048000" cy="50342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69" y="2133600"/>
            <a:ext cx="4033531" cy="3110497"/>
          </a:xfrm>
        </p:spPr>
      </p:pic>
    </p:spTree>
    <p:extLst>
      <p:ext uri="{BB962C8B-B14F-4D97-AF65-F5344CB8AC3E}">
        <p14:creationId xmlns:p14="http://schemas.microsoft.com/office/powerpoint/2010/main" val="404878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discovers fast food!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4038600" cy="4343738"/>
          </a:xfrm>
        </p:spPr>
      </p:pic>
    </p:spTree>
    <p:extLst>
      <p:ext uri="{BB962C8B-B14F-4D97-AF65-F5344CB8AC3E}">
        <p14:creationId xmlns:p14="http://schemas.microsoft.com/office/powerpoint/2010/main" val="6479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226</Words>
  <Application>Microsoft Office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Renaissance</vt:lpstr>
      <vt:lpstr>WHAT?   Renaissance  = “Rebirth” of learning! “Rebirth” of ideas from ancient  Greece and Rome   WHEN? 1350-1600 A.D.  WHERE?   Italian city-states of Florence, Venice &amp; Genoa</vt:lpstr>
      <vt:lpstr>Medieval Art</vt:lpstr>
      <vt:lpstr>Medieval Art</vt:lpstr>
      <vt:lpstr>Contributions of the Renaissance</vt:lpstr>
      <vt:lpstr> </vt:lpstr>
      <vt:lpstr>David by Michelangelo</vt:lpstr>
      <vt:lpstr>David holds a slingshot over his shoulder – he killed Goliath (a giant) in the Old Testament</vt:lpstr>
      <vt:lpstr>David discovers fast food!</vt:lpstr>
      <vt:lpstr>The Last Supper - Leonardo da Vinci</vt:lpstr>
      <vt:lpstr>Lego Last Supper???</vt:lpstr>
      <vt:lpstr>Contributions of the Renaissance</vt:lpstr>
      <vt:lpstr>Writing for Worldly Pleasure!</vt:lpstr>
      <vt:lpstr>Medieval vs. Renaissance Art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  <vt:lpstr>Medieval or Renaissance?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PWCS</dc:creator>
  <cp:lastModifiedBy>Michael Perry</cp:lastModifiedBy>
  <cp:revision>18</cp:revision>
  <dcterms:created xsi:type="dcterms:W3CDTF">2011-10-20T15:10:21Z</dcterms:created>
  <dcterms:modified xsi:type="dcterms:W3CDTF">2014-10-17T15:32:57Z</dcterms:modified>
</cp:coreProperties>
</file>